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8" r:id="rId9"/>
    <p:sldId id="269" r:id="rId10"/>
    <p:sldId id="262" r:id="rId11"/>
    <p:sldId id="272" r:id="rId12"/>
    <p:sldId id="270" r:id="rId13"/>
    <p:sldId id="271" r:id="rId14"/>
    <p:sldId id="265" r:id="rId15"/>
    <p:sldId id="264" r:id="rId16"/>
    <p:sldId id="263" r:id="rId17"/>
    <p:sldId id="26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2754" autoAdjust="0"/>
  </p:normalViewPr>
  <p:slideViewPr>
    <p:cSldViewPr>
      <p:cViewPr varScale="1">
        <p:scale>
          <a:sx n="82" d="100"/>
          <a:sy n="82" d="100"/>
        </p:scale>
        <p:origin x="-1464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hyperlink" Target="&#1086;&#1088;&#1075;&#1072;&#1085;&#1080;&#1079;&#1072;&#1094;&#1080;&#1103;%20&#1086;&#1073;&#1091;&#1095;&#1077;&#1085;&#1080;&#1103;%20&#1087;&#1077;&#1076;&#1072;&#1075;&#1086;&#1075;&#1080;&#1095;&#1077;&#1089;&#1082;&#1080;&#1093;%20&#1082;&#1072;&#1076;&#1088;&#1086;&#1074;/&#1090;&#1072;&#1084;&#1072;&#1090;&#1080;&#1095;&#1077;&#1089;&#1082;&#1072;&#1103;%20&#1082;&#1086;&#1085;&#1089;&#1091;&#1083;&#1100;&#1090;&#1072;&#1094;&#1080;&#1103;%20&#1074;%20&#1064;&#1082;&#1086;&#1083;&#1077;%20&#1084;&#1077;&#1090;&#1086;&#1076;&#1080;&#1089;&#1090;&#1072;.docx" TargetMode="External"/><Relationship Id="rId7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6" Type="http://schemas.openxmlformats.org/officeDocument/2006/relationships/hyperlink" Target="&#1086;&#1088;&#1075;&#1072;&#1085;&#1080;&#1079;&#1072;&#1094;&#1080;&#1103;%20&#1086;&#1073;&#1091;&#1095;&#1077;&#1085;&#1080;&#1103;%20&#1087;&#1077;&#1076;&#1072;&#1075;&#1086;&#1075;&#1080;&#1095;&#1077;&#1089;&#1082;&#1080;&#1093;%20&#1082;&#1072;&#1076;&#1088;&#1086;&#1074;/&#1087;&#1088;&#1077;&#1079;&#1077;&#1085;&#1090;&#1072;&#1094;&#1080;&#1103;%20&#1082;%20&#1084;&#1086;%20&#1042;&#1085;&#1077;&#1076;&#1088;&#1077;&#1085;&#1080;&#1077;%20&#1048;&#1050;&#1058;.ppt" TargetMode="External"/><Relationship Id="rId5" Type="http://schemas.openxmlformats.org/officeDocument/2006/relationships/hyperlink" Target="&#1086;&#1088;&#1075;&#1072;&#1085;&#1080;&#1079;&#1072;&#1094;&#1080;&#1103;%20&#1086;&#1073;&#1091;&#1095;&#1077;&#1085;&#1080;&#1103;%20&#1087;&#1077;&#1076;&#1072;&#1075;&#1086;&#1075;&#1080;&#1095;&#1077;&#1089;&#1082;&#1080;&#1093;%20&#1082;&#1072;&#1076;&#1088;&#1086;&#1074;/&#1058;&#1077;&#1079;&#1080;&#1089;&#1099;%20&#1074;&#1099;&#1089;&#1090;&#1091;&#1087;&#1083;&#1077;&#1085;&#1080;&#1103;%20&#1085;&#1072;%20&#1052;&#1054;%20&#1048;&#1050;&#1058;.docx" TargetMode="External"/><Relationship Id="rId4" Type="http://schemas.openxmlformats.org/officeDocument/2006/relationships/hyperlink" Target="&#1086;&#1088;&#1075;&#1072;&#1085;&#1080;&#1079;&#1072;&#1094;&#1080;&#1103;%20&#1086;&#1073;&#1091;&#1095;&#1077;&#1085;&#1080;&#1103;%20&#1087;&#1077;&#1076;&#1072;&#1075;&#1086;&#1075;&#1080;&#1095;&#1077;&#1089;&#1082;&#1080;&#1093;%20&#1082;&#1072;&#1076;&#1088;&#1086;&#1074;/&#1055;&#1083;&#1072;&#1085;%20&#1052;&#1054;%20&#1056;&#1086;&#1083;&#1100;%20&#1048;&#1050;&#1058;%20&#1074;%20&#1086;&#1073;&#1088;&#1072;&#1079;&#1086;&#1074;&#1072;&#1090;&#1077;&#1083;&#1100;&#1085;&#1086;&#1084;%20&#1087;&#1088;&#1086;&#1094;&#1077;&#1089;&#1089;&#1077;%20&#1059;&#1044;&#1054;&#1044;&#1052;.docx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&#1086;&#1088;&#1075;&#1072;&#1085;&#1080;&#1079;&#1072;&#1094;&#1080;&#1103;%20&#1086;&#1073;&#1091;&#1095;&#1077;&#1085;&#1080;&#1103;%20&#1087;&#1077;&#1076;&#1072;&#1075;&#1086;&#1075;&#1080;&#1095;&#1077;&#1089;&#1082;&#1080;&#1093;%20&#1082;&#1072;&#1076;&#1088;&#1086;&#1074;/&#1057;&#1094;&#1077;&#1085;&#1072;&#1088;&#1085;&#1099;&#1081;%20&#1087;&#1083;&#1072;&#1085;%20&#1052;&#1054;%20&#1048;&#1076;&#1077;&#1086;&#1083;&#1086;&#1075;&#1080;&#1095;&#1077;&#1089;&#1082;&#1086;&#1077;%20&#1074;&#1086;&#1089;&#1087;&#1080;&#1090;&#1072;&#1085;&#1080;&#1077;.docx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jpeg"/><Relationship Id="rId5" Type="http://schemas.openxmlformats.org/officeDocument/2006/relationships/hyperlink" Target="&#1086;&#1088;&#1075;&#1072;&#1085;&#1080;&#1079;&#1072;&#1094;&#1080;&#1103;%20&#1086;&#1073;&#1091;&#1095;&#1077;&#1085;&#1080;&#1103;%20&#1087;&#1077;&#1076;&#1072;&#1075;&#1086;&#1075;&#1080;&#1095;&#1077;&#1089;&#1082;&#1080;&#1093;%20&#1082;&#1072;&#1076;&#1088;&#1086;&#1074;/&#1087;&#1088;&#1077;&#1079;&#1077;&#1085;&#1090;&#1072;&#1094;&#1080;&#1103;%20&#1082;%20&#1052;&#1054;%20&#1087;&#1086;%20&#1080;&#1076;&#1077;&#1086;&#1083;&#1086;&#1075;&#1080;&#1080;.pptx" TargetMode="Externa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5.jpeg"/><Relationship Id="rId7" Type="http://schemas.openxmlformats.org/officeDocument/2006/relationships/hyperlink" Target="&#1087;&#1077;&#1076;&#1072;&#1075;&#1086;&#1075;&#1080;&#1095;&#1077;&#1089;&#1082;&#1072;&#1103;%20&#1087;&#1086;&#1076;&#1076;&#1077;&#1088;&#1078;&#1082;&#1072;%20&#1052;&#1086;&#1083;&#1086;&#1076;&#1105;&#1078;&#1085;&#1086;&#1075;&#1086;%20&#1087;&#1072;&#1088;&#1083;&#1072;&#1084;&#1077;&#1085;&#1090;&#1072;/&#1042;&#1080;&#1076;&#1077;&#1086;&#1088;&#1086;&#1083;&#1080;&#1082;%20&#1052;&#1086;&#1083;&#1086;&#1076;&#1077;&#1078;&#1085;&#1099;&#1081;%20&#1087;&#1072;&#1088;&#1083;&#1072;&#1084;&#1077;&#1085;&#1090;%20&#1074;%20&#1076;&#1077;&#1081;&#1089;&#1090;&#1074;&#1080;&#1080;.wmv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hyperlink" Target="&#1087;&#1077;&#1076;&#1072;&#1075;&#1086;&#1075;&#1080;&#1095;&#1077;&#1089;&#1082;&#1072;&#1103;%20&#1087;&#1086;&#1076;&#1076;&#1077;&#1088;&#1078;&#1082;&#1072;%20&#1052;&#1086;&#1083;&#1086;&#1076;&#1105;&#1078;&#1085;&#1086;&#1075;&#1086;%20&#1087;&#1072;&#1088;&#1083;&#1072;&#1084;&#1077;&#1085;&#1090;&#1072;/&#1090;&#1074;&#1086;&#1088;&#1095;&#1077;&#1089;&#1082;&#1072;&#1103;%20&#1074;&#1080;&#1079;&#1080;&#1090;&#1082;&#1072;%20&#1087;&#1072;&#1088;&#1083;&#1072;&#1084;&#1077;&#1085;&#1090;&#1072;%202017.docx" TargetMode="External"/><Relationship Id="rId5" Type="http://schemas.openxmlformats.org/officeDocument/2006/relationships/hyperlink" Target="&#1087;&#1077;&#1076;&#1072;&#1075;&#1086;&#1075;&#1080;&#1095;&#1077;&#1089;&#1082;&#1072;&#1103;%20&#1087;&#1086;&#1076;&#1076;&#1077;&#1088;&#1078;&#1082;&#1072;%20&#1052;&#1086;&#1083;&#1086;&#1076;&#1105;&#1078;&#1085;&#1086;&#1075;&#1086;%20&#1087;&#1072;&#1088;&#1083;&#1072;&#1084;&#1077;&#1085;&#1090;&#1072;/&#1057;&#1073;&#1086;&#1088;&#1085;&#1080;&#1082;.%20&#1056;&#1072;&#1079;&#1074;&#1080;&#1090;&#1080;&#1077;%20&#1089;&#1086;&#1094;&#1080;&#1072;&#1083;&#1100;&#1085;&#1086;&#1075;&#1086;%20&#1087;&#1072;&#1088;&#1090;&#1085;&#1105;&#1088;&#1089;&#1090;&#1074;&#1072;.docx" TargetMode="External"/><Relationship Id="rId4" Type="http://schemas.openxmlformats.org/officeDocument/2006/relationships/hyperlink" Target="&#1087;&#1077;&#1076;&#1072;&#1075;&#1086;&#1075;&#1080;&#1095;&#1077;&#1089;&#1082;&#1072;&#1103;%20&#1087;&#1086;&#1076;&#1076;&#1077;&#1088;&#1078;&#1082;&#1072;%20&#1052;&#1086;&#1083;&#1086;&#1076;&#1105;&#1078;&#1085;&#1086;&#1075;&#1086;%20&#1087;&#1072;&#1088;&#1083;&#1072;&#1084;&#1077;&#1085;&#1090;&#1072;/&#1057;&#1073;&#1086;&#1088;&#1085;&#1080;&#1082;.%20&#1052;&#1055;%20&#1086;&#1090;%20&#1080;&#1085;&#1080;&#1094;&#1080;&#1072;&#1090;&#1080;&#1074;&#1099;%20&#1082;%20&#1076;&#1077;&#1081;&#1089;&#1090;&#1074;&#1080;&#1102;.docx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hyperlink" Target="&#1083;&#1080;&#1095;&#1085;&#1099;&#1077;%20&#1076;&#1086;&#1089;&#1090;&#1080;&#1078;&#1077;&#1085;&#1080;&#1103;/&#1075;&#1088;&#1072;&#1084;&#1086;&#1090;&#1099;/&#1087;&#1086;&#1095;&#1105;&#1090;&#1085;&#1072;&#1103;%20&#1075;&#1088;&#1072;&#1084;&#1086;&#1090;&#1072;%20&#1091;&#1087;&#1088;&#1072;&#1074;&#1083;&#1077;&#1085;&#1080;&#1103;%20&#1086;&#1073;&#1088;&#1072;&#1079;&#1086;&#1074;&#1072;&#1085;&#1080;&#1103;%20&#1043;&#1088;&#1086;&#1076;&#1085;&#1077;&#1085;&#1089;&#1082;&#1086;&#1075;&#1086;%20&#1086;&#1073;&#1083;&#1080;&#1089;&#1087;&#1086;&#1083;&#1082;&#1086;&#1084;&#1072;,%202017&#1075;..jpg" TargetMode="External"/><Relationship Id="rId7" Type="http://schemas.openxmlformats.org/officeDocument/2006/relationships/hyperlink" Target="&#1083;&#1080;&#1095;&#1085;&#1099;&#1077;%20&#1076;&#1086;&#1089;&#1090;&#1080;&#1078;&#1077;&#1085;&#1080;&#1103;/&#1075;&#1088;&#1072;&#1084;&#1086;&#1090;&#1099;/&#1076;&#1080;&#1087;&#1083;&#1086;&#1084;%203%20&#1089;&#1090;&#1077;&#1087;&#1077;&#1085;&#1080;%20&#1086;&#1073;&#1083;&#1072;&#1089;&#1090;&#1085;&#1086;&#1075;&#1086;%20&#1082;&#1086;&#1085;&#1082;&#1091;&#1088;&#1089;&#1072;,%202017&#1075;.pn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hyperlink" Target="&#1083;&#1080;&#1095;&#1085;&#1099;&#1077;%20&#1076;&#1086;&#1089;&#1090;&#1080;&#1078;&#1077;&#1085;&#1080;&#1103;/&#1075;&#1088;&#1072;&#1084;&#1086;&#1090;&#1099;/&#1076;&#1080;&#1087;&#1083;&#1086;&#1084;%20&#1052;&#1080;&#1085;&#1080;&#1089;&#1090;&#1077;&#1088;&#1089;&#1090;&#1074;&#1072;%20&#1086;&#1073;&#1088;&#1072;&#1079;&#1086;&#1074;&#1072;&#1085;&#1080;&#1103;%201%20&#1089;&#1090;&#1077;&#1087;&#1077;&#1085;&#1080;,%202017&#1075;..png" TargetMode="External"/><Relationship Id="rId5" Type="http://schemas.openxmlformats.org/officeDocument/2006/relationships/hyperlink" Target="&#1083;&#1080;&#1095;&#1085;&#1099;&#1077;%20&#1076;&#1086;&#1089;&#1090;&#1080;&#1078;&#1077;&#1085;&#1080;&#1103;/&#1075;&#1088;&#1072;&#1084;&#1086;&#1090;&#1099;/&#1076;&#1080;&#1087;&#1083;&#1086;&#1084;%201%20&#1089;&#1090;&#1077;&#1087;&#1077;&#1085;&#1080;%20&#1086;&#1073;&#1083;&#1072;&#1089;&#1090;&#1085;&#1086;&#1075;&#1086;%20&#1101;&#1090;&#1072;&#1087;&#1072;%20&#1084;&#1077;&#1090;&#1086;&#1076;&#1080;&#1095;&#1077;&#1089;&#1082;&#1086;&#1081;%20&#1074;&#1099;&#1089;&#1090;&#1072;&#1074;&#1082;&#1080;,%202017&#1075;..png" TargetMode="External"/><Relationship Id="rId4" Type="http://schemas.openxmlformats.org/officeDocument/2006/relationships/hyperlink" Target="&#1083;&#1080;&#1095;&#1085;&#1099;&#1077;%20&#1076;&#1086;&#1089;&#1090;&#1080;&#1078;&#1077;&#1085;&#1080;&#1103;/&#1075;&#1088;&#1072;&#1084;&#1086;&#1090;&#1099;/&#1076;&#1080;&#1087;&#1083;&#1086;&#1084;%201%20&#1089;&#1090;&#1077;&#1087;&#1077;&#1085;&#1080;%20&#1052;&#1086;&#1085;&#1080;&#1089;&#1090;&#1077;&#1088;&#1089;&#1090;&#1074;&#1072;%20&#1086;&#1073;&#1088;&#1072;&#1079;&#1086;&#1074;&#1072;&#1085;&#1080;&#1103;,%202013&#1075;..png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hyperlink" Target="&#1088;&#1077;&#1079;&#1091;&#1083;&#1100;&#1090;&#1072;&#1090;&#1080;&#1074;&#1085;&#1086;&#1089;&#1090;&#1100;%20&#1076;&#1077;&#1103;&#1090;&#1077;&#1083;&#1100;&#1085;&#1086;&#1089;&#1090;&#1080;/&#1072;&#1085;&#1082;&#1077;&#1090;&#1099;%20&#1076;&#1083;&#1103;%20&#1086;&#1087;&#1088;&#1086;&#1089;&#1072;%20.docx" TargetMode="External"/><Relationship Id="rId7" Type="http://schemas.openxmlformats.org/officeDocument/2006/relationships/hyperlink" Target="&#1088;&#1077;&#1079;&#1091;&#1083;&#1100;&#1090;&#1072;&#1090;&#1080;&#1074;&#1085;&#1086;&#1089;&#1090;&#1100;%20&#1076;&#1077;&#1103;&#1090;&#1077;&#1083;&#1100;&#1085;&#1086;&#1089;&#1090;&#1080;/&#1087;&#1072;&#1084;&#1103;&#1090;&#1082;&#1072;%20&#1057;&#1072;&#1084;&#1086;&#1072;&#1085;&#1072;&#1083;&#1080;&#1079;%20&#1079;&#1072;&#1085;&#1103;&#1090;&#1080;&#1103;.docx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hyperlink" Target="&#1088;&#1077;&#1079;&#1091;&#1083;&#1100;&#1090;&#1072;&#1090;&#1080;&#1074;&#1085;&#1086;&#1089;&#1090;&#1100;%20&#1076;&#1077;&#1103;&#1090;&#1077;&#1083;&#1100;&#1085;&#1086;&#1089;&#1090;&#1080;/&#1087;&#1072;&#1084;&#1103;&#1090;&#1082;&#1072;%20&#1076;&#1083;&#1103;%20&#1084;&#1077;&#1090;&#1086;&#1076;&#1080;&#1089;&#1090;&#1086;&#1074;%20&#1055;&#1083;&#1072;&#1085;&#1080;&#1088;&#1086;&#1074;&#1072;&#1085;&#1080;&#1077;%20&#1088;&#1072;&#1073;&#1086;&#1090;&#1099;.docx" TargetMode="External"/><Relationship Id="rId5" Type="http://schemas.openxmlformats.org/officeDocument/2006/relationships/hyperlink" Target="&#1088;&#1077;&#1079;&#1091;&#1083;&#1100;&#1090;&#1072;&#1090;&#1080;&#1074;&#1085;&#1086;&#1089;&#1090;&#1100;%20&#1076;&#1077;&#1103;&#1090;&#1077;&#1083;&#1100;&#1085;&#1086;&#1089;&#1090;&#1080;/&#1084;&#1077;&#1090;&#1086;&#1076;%20&#1088;&#1077;&#1082;&#1086;&#1084;&#1077;&#1085;&#1076;&#1072;&#1094;&#1080;&#1080;%20&#1054;&#1089;&#1085;&#1086;&#1074;&#1099;%20&#1087;&#1086;&#1089;&#1090;&#1088;&#1086;&#1077;&#1085;&#1080;&#1103;%20&#1091;&#1095;&#1077;&#1073;&#1085;&#1086;&#1075;&#1086;%20&#1079;&#1072;&#1085;&#1103;&#1090;&#1080;&#1103;.docx" TargetMode="External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&#1083;&#1080;&#1095;&#1085;&#1099;&#1077;%20&#1076;&#1086;&#1089;&#1090;&#1080;&#1078;&#1077;&#1085;&#1080;&#1103;/&#1075;&#1088;&#1072;&#1084;&#1086;&#1090;&#1099;/&#1089;&#1074;&#1080;&#1076;&#1077;&#1090;&#1077;&#1083;&#1100;&#1089;&#1090;&#1074;&#1086;%20&#1086;%20&#1087;&#1086;&#1074;&#1099;&#1096;&#1077;&#1085;&#1080;&#1080;%20&#1082;&#1074;&#1072;&#1083;&#1080;&#1092;&#1080;&#1082;&#1072;&#1094;&#1080;&#1080;%20&#1055;&#1077;&#1076;&#1072;&#1075;&#1086;&#1075;%20&#1075;&#1086;&#1076;&#1072;,%202016&#1075;..jpg" TargetMode="External"/><Relationship Id="rId2" Type="http://schemas.openxmlformats.org/officeDocument/2006/relationships/hyperlink" Target="&#1083;&#1080;&#1095;&#1085;&#1099;&#1077;%20&#1076;&#1086;&#1089;&#1090;&#1080;&#1078;&#1077;&#1085;&#1080;&#1103;/&#1075;&#1088;&#1072;&#1084;&#1086;&#1090;&#1099;/&#1089;&#1074;&#1080;&#1076;&#1077;&#1090;&#1077;&#1083;&#1100;&#1089;&#1090;&#1074;&#1086;%20&#1086;%20&#1087;&#1086;&#1074;&#1099;&#1096;&#1077;&#1085;&#1080;&#1080;%20&#1082;&#1074;&#1072;&#1083;&#1080;&#1092;&#1080;&#1082;&#1072;&#1094;&#1080;&#1080;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hyperlink" Target="&#1083;&#1080;&#1095;&#1085;&#1099;&#1077;%20&#1076;&#1086;&#1089;&#1090;&#1080;&#1078;&#1077;&#1085;&#1080;&#1103;/&#1075;&#1088;&#1072;&#1084;&#1086;&#1090;&#1099;/&#1089;&#1087;&#1088;&#1072;&#1074;&#1082;&#1072;%20&#1086;&#1073;%20&#1086;&#1073;&#1091;&#1095;&#1077;&#1085;&#1080;&#1080;,%202017&#1075;.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&#1085;&#1072;&#1091;&#1095;&#1085;&#1086;-&#1084;&#1077;&#1090;&#1086;&#1076;&#1080;&#1095;&#1077;&#1089;&#1082;&#1072;&#1103;%20&#1076;&#1077;&#1103;&#1090;&#1077;&#1083;&#1100;&#1085;&#1086;&#1089;&#1090;&#1100;/&#1086;&#1088;&#1075;&#1072;&#1085;&#1080;&#1079;&#1072;&#1094;&#1080;&#1103;%20&#1085;&#1072;&#1091;&#1095;&#1085;&#1086;-&#1084;&#1077;&#1090;&#1086;&#1076;&#1080;&#1095;&#1077;&#1089;&#1082;&#1086;&#1081;%20&#1076;&#1077;&#1103;&#1090;&#1077;&#1083;&#1100;&#1085;&#1086;&#1089;&#1090;&#1080;/&#1055;&#1054;&#1051;&#1054;&#1046;&#1045;&#1053;&#1048;&#1045;%20&#1059;&#1052;&#1050;.docx" TargetMode="External"/><Relationship Id="rId7" Type="http://schemas.openxmlformats.org/officeDocument/2006/relationships/image" Target="../media/image10.jpeg"/><Relationship Id="rId2" Type="http://schemas.openxmlformats.org/officeDocument/2006/relationships/hyperlink" Target="&#1085;&#1072;&#1091;&#1095;&#1085;&#1086;-&#1084;&#1077;&#1090;&#1086;&#1076;&#1080;&#1095;&#1077;&#1089;&#1082;&#1072;&#1103;%20&#1076;&#1077;&#1103;&#1090;&#1077;&#1083;&#1100;&#1085;&#1086;&#1089;&#1090;&#1100;/&#1086;&#1088;&#1075;&#1072;&#1085;&#1080;&#1079;&#1072;&#1094;&#1080;&#1103;%20&#1085;&#1072;&#1091;&#1095;&#1085;&#1086;-&#1084;&#1077;&#1090;&#1086;&#1076;&#1080;&#1095;&#1077;&#1089;&#1082;&#1086;&#1081;%20&#1076;&#1077;&#1103;&#1090;&#1077;&#1083;&#1100;&#1085;&#1086;&#1089;&#1090;&#1080;/&#1057;&#1090;&#1088;&#1091;&#1082;&#1090;&#1091;&#1088;&#1085;&#1072;&#1103;%20&#1084;&#1086;&#1076;&#1077;&#1083;&#1100;%20&#1084;&#1077;&#1090;&#1086;&#1076;.%20&#1088;&#1072;&#1073;&#1086;&#1090;&#1099;.docx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&#1085;&#1072;&#1091;&#1095;&#1085;&#1086;-&#1084;&#1077;&#1090;&#1086;&#1076;&#1080;&#1095;&#1077;&#1089;&#1082;&#1072;&#1103;%20&#1076;&#1077;&#1103;&#1090;&#1077;&#1083;&#1100;&#1085;&#1086;&#1089;&#1090;&#1100;/&#1086;&#1088;&#1075;&#1072;&#1085;&#1080;&#1079;&#1072;&#1094;&#1080;&#1103;%20&#1085;&#1072;&#1091;&#1095;&#1085;&#1086;-&#1084;&#1077;&#1090;&#1086;&#1076;&#1080;&#1095;&#1077;&#1089;&#1082;&#1086;&#1081;%20&#1076;&#1077;&#1103;&#1090;&#1077;&#1083;&#1100;&#1085;&#1086;&#1089;&#1090;&#1080;/&#1072;&#1085;&#1072;&#1083;&#1080;&#1079;%20&#1052;&#1056;%20&#1062;&#1058;&#1044;&#1080;&#1052;%202018&#1075;.docx" TargetMode="External"/><Relationship Id="rId5" Type="http://schemas.openxmlformats.org/officeDocument/2006/relationships/hyperlink" Target="&#1085;&#1072;&#1091;&#1095;&#1085;&#1086;-&#1084;&#1077;&#1090;&#1086;&#1076;&#1080;&#1095;&#1077;&#1089;&#1082;&#1072;&#1103;%20&#1076;&#1077;&#1103;&#1090;&#1077;&#1083;&#1100;&#1085;&#1086;&#1089;&#1090;&#1100;/&#1086;&#1088;&#1075;&#1072;&#1085;&#1080;&#1079;&#1072;&#1094;&#1080;&#1103;%20&#1085;&#1072;&#1091;&#1095;&#1085;&#1086;-&#1084;&#1077;&#1090;&#1086;&#1076;&#1080;&#1095;&#1077;&#1089;&#1082;&#1086;&#1081;%20&#1076;&#1077;&#1103;&#1090;&#1077;&#1083;&#1100;&#1085;&#1086;&#1089;&#1090;&#1080;/&#1087;&#1083;&#1072;&#1085;%20&#1096;&#1082;&#1086;&#1083;&#1099;%20&#1084;&#1077;&#1090;&#1086;&#1076;&#1080;&#1089;&#1090;&#1072;.docx" TargetMode="External"/><Relationship Id="rId4" Type="http://schemas.openxmlformats.org/officeDocument/2006/relationships/hyperlink" Target="&#1085;&#1072;&#1091;&#1095;&#1085;&#1086;-&#1084;&#1077;&#1090;&#1086;&#1076;&#1080;&#1095;&#1077;&#1089;&#1082;&#1072;&#1103;%20&#1076;&#1077;&#1103;&#1090;&#1077;&#1083;&#1100;&#1085;&#1086;&#1089;&#1090;&#1100;/&#1086;&#1088;&#1075;&#1072;&#1085;&#1080;&#1079;&#1072;&#1094;&#1080;&#1103;%20&#1085;&#1072;&#1091;&#1095;&#1085;&#1086;-&#1084;&#1077;&#1090;&#1086;&#1076;&#1080;&#1095;&#1077;&#1089;&#1082;&#1086;&#1081;%20&#1076;&#1077;&#1103;&#1090;&#1077;&#1083;&#1100;&#1085;&#1086;&#1089;&#1090;&#1080;/&#1087;&#1083;&#1072;&#1085;%20&#1088;&#1072;&#1073;&#1086;&#1090;&#1099;%20&#1052;&#1050;%20&#1085;&#1072;%202017-2018&#1091;&#1095;.&#1075;.docx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&#1085;&#1072;&#1091;&#1095;&#1085;&#1086;-&#1084;&#1077;&#1090;&#1086;&#1076;&#1080;&#1095;&#1077;&#1089;&#1082;&#1072;&#1103;%20&#1076;&#1077;&#1103;&#1090;&#1077;&#1083;&#1100;&#1085;&#1086;&#1089;&#1090;&#1100;/&#1086;&#1073;&#1086;&#1073;&#1097;&#1077;&#1085;&#1080;&#1077;%20&#1086;&#1087;&#1099;&#1090;&#1072;%20&#1088;&#1072;&#1073;&#1086;&#1090;&#1099;/&#1054;&#1073;&#1086;&#1073;&#1097;&#1077;&#1085;&#1080;&#1077;%20&#1086;&#1087;&#1099;&#1090;&#1072;%20&#1088;&#1072;&#1073;&#1086;&#1090;&#1099;.%20&#1048;&#1089;&#1087;&#1086;&#1083;&#1100;&#1079;&#1086;&#1074;&#1072;&#1085;&#1080;&#1077;%20&#1074;&#1086;&#1089;&#1087;&#1080;&#1090;&#1072;&#1090;&#1077;&#1083;&#1100;&#1085;&#1086;&#1075;&#1086;%20&#1087;&#1086;&#1090;&#1077;&#1085;&#1094;&#1080;&#1072;&#1083;&#1072;%20&#1050;&#1045;&#1056;&#1040;&#1052;&#1048;&#1050;&#1040;.docx" TargetMode="External"/><Relationship Id="rId2" Type="http://schemas.openxmlformats.org/officeDocument/2006/relationships/hyperlink" Target="&#1085;&#1072;&#1091;&#1095;&#1085;&#1086;-&#1084;&#1077;&#1090;&#1086;&#1076;&#1080;&#1095;&#1077;&#1089;&#1082;&#1072;&#1103;%20&#1076;&#1077;&#1103;&#1090;&#1077;&#1083;&#1100;&#1085;&#1086;&#1089;&#1090;&#1100;/&#1086;&#1073;&#1086;&#1073;&#1097;&#1077;&#1085;&#1080;&#1077;%20&#1086;&#1087;&#1099;&#1090;&#1072;%20&#1088;&#1072;&#1073;&#1086;&#1090;&#1099;/&#1054;&#1073;&#1086;&#1073;&#1097;&#1077;&#1085;&#1080;&#1077;%20&#1086;&#1087;&#1099;&#1090;&#1072;.%20&#1044;&#1086;&#1087;&#1086;&#1083;&#1085;&#1080;&#1090;&#1077;&#1083;&#1100;&#1085;&#1086;&#1077;%20&#1086;&#1073;&#1088;&#1072;&#1079;&#1086;&#1074;&#1072;&#1085;&#1080;&#1077;%20-%20&#1087;&#1091;&#1090;&#1100;%20&#1082;%20&#1087;&#1088;&#1086;&#1092;&#1077;&#1089;&#1089;&#1080;&#1080;.docx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hyperlink" Target="&#1085;&#1072;&#1091;&#1095;&#1085;&#1086;-&#1084;&#1077;&#1090;&#1086;&#1076;&#1080;&#1095;&#1077;&#1089;&#1082;&#1072;&#1103;%20&#1076;&#1077;&#1103;&#1090;&#1077;&#1083;&#1100;&#1085;&#1086;&#1089;&#1090;&#1100;/&#1086;&#1073;&#1086;&#1073;&#1097;&#1077;&#1085;&#1080;&#1077;%20&#1086;&#1087;&#1099;&#1090;&#1072;%20&#1088;&#1072;&#1073;&#1086;&#1090;&#1099;/&#1087;&#1088;&#1086;&#1077;&#1082;&#1090;%20&#1089;&#1091;&#1073;&#1073;&#1086;&#1090;&#1072;%20&#1074;%205&#1076;%20&#1092;&#1086;&#1088;&#1084;&#1072;&#1090;&#1077;&#1075;&#1086;&#1076;&#1086;&#1076;%20&#1076;&#1083;&#1103;%20&#1076;&#1077;&#1090;&#1077;&#1081;/&#1053;&#1086;&#1074;&#1086;&#1075;&#1088;&#1091;&#1076;&#1086;&#1082;,%20&#1062;&#1058;&#1044;&#1080;&#1052;,%20&#1087;&#1088;&#1086;&#1077;&#1082;&#1090;%20&#1089;&#1091;&#1073;&#1073;&#1086;&#1090;&#1072;%20&#1074;%205&#1044;%20&#1092;&#1086;&#1088;&#1084;&#1072;&#1090;&#1077;.docx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&#1085;&#1072;&#1091;&#1095;&#1085;&#1086;-&#1084;&#1077;&#1090;&#1086;&#1076;&#1080;&#1095;&#1077;&#1089;&#1082;&#1072;&#1103;%20&#1076;&#1077;&#1103;&#1090;&#1077;&#1083;&#1100;&#1085;&#1086;&#1089;&#1090;&#1100;/&#1091;&#1095;&#1072;&#1089;&#1090;&#1080;&#1077;%20&#1074;%20&#1087;&#1088;&#1086;&#1074;&#1077;&#1076;&#1077;&#1085;&#1080;&#1080;%20&#1089;&#1077;&#1084;&#1080;&#1085;&#1072;&#1088;&#1086;&#1074;,%20&#1082;&#1086;&#1085;&#1092;&#1077;&#1088;&#1077;&#1085;&#1094;&#1080;&#1081;/&#1074;&#1099;&#1089;&#1090;&#1091;&#1087;&#1083;&#1077;&#1085;&#1080;&#1077;%20&#1085;&#1072;%20&#1087;&#1077;&#1076;.%20&#1082;&#1086;&#1085;&#1092;&#1077;&#1088;&#1077;&#1085;&#1094;&#1080;&#1080;%20&#1088;&#1072;&#1073;&#1086;&#1090;&#1072;%20&#1089;%20&#1088;&#1086;&#1076;&#1080;&#1090;&#1077;&#1083;&#1103;&#1084;&#1080;/&#1053;&#1086;&#1074;&#1086;&#1075;&#1088;&#1091;&#1076;&#1086;&#1082;.%20&#1050;&#1086;&#1085;&#1092;&#1077;&#1088;&#1077;&#1085;&#1094;&#1080;&#1103;.docx" TargetMode="External"/><Relationship Id="rId2" Type="http://schemas.openxmlformats.org/officeDocument/2006/relationships/hyperlink" Target="&#1085;&#1072;&#1091;&#1095;&#1085;&#1086;-&#1084;&#1077;&#1090;&#1086;&#1076;&#1080;&#1095;&#1077;&#1089;&#1082;&#1072;&#1103;%20&#1076;&#1077;&#1103;&#1090;&#1077;&#1083;&#1100;&#1085;&#1086;&#1089;&#1090;&#1100;/&#1091;&#1095;&#1072;&#1089;&#1090;&#1080;&#1077;%20&#1074;%20&#1087;&#1088;&#1086;&#1074;&#1077;&#1076;&#1077;&#1085;&#1080;&#1080;%20&#1089;&#1077;&#1084;&#1080;&#1085;&#1072;&#1088;&#1086;&#1074;,%20&#1082;&#1086;&#1085;&#1092;&#1077;&#1088;&#1077;&#1085;&#1094;&#1080;&#1081;/&#1074;&#1099;&#1089;&#1090;&#1091;&#1087;&#1083;&#1077;&#1085;&#1080;&#1077;%20&#1085;&#1072;%20&#1087;&#1077;&#1076;.%20&#1082;&#1086;&#1085;&#1092;&#1077;&#1088;&#1077;&#1085;&#1094;&#1080;&#1080;%20&#1088;&#1072;&#1073;&#1086;&#1090;&#1072;%20&#1089;%20&#1088;&#1086;&#1076;&#1080;&#1090;&#1077;&#1083;&#1103;&#1084;&#1080;/&#1088;&#1072;&#1073;&#1086;&#1090;&#1072;%20&#1089;%20&#1089;&#1077;&#1084;&#1100;&#1105;&#1081;%20&#1062;&#1058;&#1044;&#1080;&#1052;.pptx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s531059_1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2000240"/>
            <a:ext cx="4343408" cy="4143404"/>
          </a:xfrm>
        </p:spPr>
        <p:txBody>
          <a:bodyPr>
            <a:normAutofit/>
          </a:bodyPr>
          <a:lstStyle/>
          <a:p>
            <a:r>
              <a:rPr lang="ru-RU" sz="5200" cap="none" spc="0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Портфолио</a:t>
            </a:r>
            <a:r>
              <a:rPr lang="ru-RU" sz="5200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600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2600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sz="2600" cap="none" spc="0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2600" dirty="0" err="1" smtClean="0">
                <a:solidFill>
                  <a:schemeClr val="tx2">
                    <a:lumMod val="75000"/>
                  </a:schemeClr>
                </a:solidFill>
              </a:rPr>
              <a:t>Крынской</a:t>
            </a:r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</a:rPr>
              <a:t> Светланы Вячеславовны</a:t>
            </a:r>
            <a:r>
              <a:rPr lang="ru-RU" sz="1900" dirty="0" smtClean="0">
                <a:solidFill>
                  <a:schemeClr val="tx2">
                    <a:lumMod val="75000"/>
                  </a:schemeClr>
                </a:solidFill>
              </a:rPr>
              <a:t>,</a:t>
            </a:r>
          </a:p>
          <a:p>
            <a:r>
              <a:rPr lang="ru-RU" sz="1900" b="0" dirty="0" smtClean="0">
                <a:solidFill>
                  <a:schemeClr val="tx2">
                    <a:lumMod val="75000"/>
                  </a:schemeClr>
                </a:solidFill>
              </a:rPr>
              <a:t>Заведующего учебно-методическим кабинетом</a:t>
            </a:r>
          </a:p>
          <a:p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5800" y="285728"/>
            <a:ext cx="8243918" cy="1847872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Отдел образования спорта и туризма </a:t>
            </a:r>
            <a:r>
              <a:rPr lang="ru-RU" sz="2000" dirty="0" err="1" smtClean="0">
                <a:solidFill>
                  <a:srgbClr val="002060"/>
                </a:solidFill>
              </a:rPr>
              <a:t>Новогрудского</a:t>
            </a:r>
            <a:r>
              <a:rPr lang="ru-RU" sz="2000" dirty="0" smtClean="0">
                <a:solidFill>
                  <a:srgbClr val="002060"/>
                </a:solidFill>
              </a:rPr>
              <a:t> райисполкома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Государственное учреждение образования «</a:t>
            </a:r>
            <a:r>
              <a:rPr lang="ru-RU" sz="2000" dirty="0" err="1" smtClean="0">
                <a:solidFill>
                  <a:srgbClr val="002060"/>
                </a:solidFill>
              </a:rPr>
              <a:t>Новогрудский</a:t>
            </a:r>
            <a:r>
              <a:rPr lang="ru-RU" sz="2000" dirty="0" smtClean="0">
                <a:solidFill>
                  <a:srgbClr val="002060"/>
                </a:solidFill>
              </a:rPr>
              <a:t> районный центр творчества детей и молодёжи»</a:t>
            </a:r>
            <a:r>
              <a:rPr lang="ru-RU" sz="4400" dirty="0" smtClean="0">
                <a:solidFill>
                  <a:srgbClr val="002060"/>
                </a:solidFill>
              </a:rPr>
              <a:t/>
            </a:r>
            <a:br>
              <a:rPr lang="ru-RU" sz="4400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6" name="Рисунок 5" descr="я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0694" y="2000240"/>
            <a:ext cx="3429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img_s531059_1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142976" y="1928802"/>
            <a:ext cx="2643206" cy="857256"/>
          </a:xfrm>
        </p:spPr>
        <p:txBody>
          <a:bodyPr/>
          <a:lstStyle/>
          <a:p>
            <a:pPr lvl="0"/>
            <a:r>
              <a:rPr lang="ru-RU" dirty="0" smtClean="0"/>
              <a:t>Методические разработки:</a:t>
            </a:r>
            <a:endParaRPr lang="ru-RU" dirty="0"/>
          </a:p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>
          <a:xfrm>
            <a:off x="5000628" y="1928802"/>
            <a:ext cx="3857652" cy="714380"/>
          </a:xfrm>
        </p:spPr>
        <p:txBody>
          <a:bodyPr/>
          <a:lstStyle/>
          <a:p>
            <a:r>
              <a:rPr lang="ru-RU" dirty="0" smtClean="0"/>
              <a:t>Школа для </a:t>
            </a:r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hlinkClick r:id="rId3" action="ppaction://hlinkfile"/>
              </a:rPr>
              <a:t>методистов</a:t>
            </a:r>
            <a:endParaRPr lang="ru-RU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857224" y="2500306"/>
            <a:ext cx="4214842" cy="4071966"/>
          </a:xfrm>
        </p:spPr>
        <p:txBody>
          <a:bodyPr>
            <a:noAutofit/>
          </a:bodyPr>
          <a:lstStyle/>
          <a:p>
            <a:pPr lvl="0"/>
            <a:r>
              <a:rPr lang="ru-RU" sz="1800" dirty="0" smtClean="0"/>
              <a:t>Семинар-практикум, «Роль </a:t>
            </a:r>
            <a: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hlinkClick r:id="rId4" action="ppaction://hlinkfile"/>
              </a:rPr>
              <a:t>информационно-коммуникационных технологий </a:t>
            </a:r>
            <a:r>
              <a:rPr lang="ru-RU" sz="1800" dirty="0" smtClean="0"/>
              <a:t>в образовательном процессе учреждения дополнительного образования» (2017г.). </a:t>
            </a:r>
            <a: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hlinkClick r:id="rId5" action="ppaction://hlinkfile"/>
              </a:rPr>
              <a:t>Тезисы </a:t>
            </a:r>
            <a:endParaRPr lang="ru-RU" sz="1800" dirty="0" smtClean="0"/>
          </a:p>
          <a:p>
            <a:r>
              <a:rPr lang="ru-RU" sz="1800" dirty="0" err="1" smtClean="0"/>
              <a:t>Мультимедийная</a:t>
            </a:r>
            <a:r>
              <a:rPr lang="ru-RU" sz="1800" dirty="0" smtClean="0"/>
              <a:t> </a:t>
            </a:r>
            <a: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hlinkClick r:id="rId6" action="ppaction://hlinkpres?slideindex=1&amp;slidetitle="/>
              </a:rPr>
              <a:t>презентация </a:t>
            </a:r>
            <a:r>
              <a:rPr lang="ru-RU" sz="1800" dirty="0" smtClean="0"/>
              <a:t>«Внедрение информационно-коммуникационных технологий как средство оптимизации образовательного процесса в учреждении дополнительного образования детей и молодёжи» (2017г.)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4876800" y="2643182"/>
            <a:ext cx="4267200" cy="1357323"/>
          </a:xfrm>
        </p:spPr>
        <p:txBody>
          <a:bodyPr>
            <a:normAutofit fontScale="55000" lnSpcReduction="20000"/>
          </a:bodyPr>
          <a:lstStyle/>
          <a:p>
            <a:r>
              <a:rPr lang="ru-RU" sz="2900" dirty="0" smtClean="0"/>
              <a:t>Тематическая консультация «Деятельность методиста по формированию профессиональной компетентности педагогов дополнительного образования» (2017г.).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488" y="142852"/>
            <a:ext cx="6286512" cy="185738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Инструменты мастера педагогической огранки - организация обучения педагогических кадров</a:t>
            </a:r>
            <a:endParaRPr lang="ru-RU" dirty="0"/>
          </a:p>
        </p:txBody>
      </p:sp>
      <p:pic>
        <p:nvPicPr>
          <p:cNvPr id="8" name="Рисунок 7" descr="9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43504" y="3857628"/>
            <a:ext cx="3714776" cy="2776777"/>
          </a:xfrm>
          <a:prstGeom prst="rect">
            <a:avLst/>
          </a:prstGeom>
        </p:spPr>
      </p:pic>
      <p:pic>
        <p:nvPicPr>
          <p:cNvPr id="11" name="Рисунок 10" descr="а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00034" y="142852"/>
            <a:ext cx="2576026" cy="1717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2857488" y="1428736"/>
            <a:ext cx="5214974" cy="857256"/>
          </a:xfrm>
        </p:spPr>
        <p:txBody>
          <a:bodyPr/>
          <a:lstStyle/>
          <a:p>
            <a:pPr lvl="0" algn="ctr"/>
            <a:r>
              <a:rPr lang="ru-RU" sz="2400" dirty="0" smtClean="0"/>
              <a:t>Методические разработки:</a:t>
            </a:r>
            <a:endParaRPr lang="ru-RU" sz="2400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01752" y="2500306"/>
            <a:ext cx="4270248" cy="1214446"/>
          </a:xfrm>
        </p:spPr>
        <p:txBody>
          <a:bodyPr>
            <a:normAutofit fontScale="70000" lnSpcReduction="20000"/>
          </a:bodyPr>
          <a:lstStyle/>
          <a:p>
            <a:r>
              <a:rPr lang="ru-RU" sz="2800" dirty="0" smtClean="0"/>
              <a:t>Деловая игра «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hlinkClick r:id="rId2" action="ppaction://hlinkfile"/>
              </a:rPr>
              <a:t>Идеологическое  воспитание</a:t>
            </a:r>
            <a:r>
              <a:rPr lang="ru-RU" sz="2800" dirty="0" smtClean="0"/>
              <a:t> обучающихся в УДОДМ: от теории к практике»</a:t>
            </a:r>
          </a:p>
          <a:p>
            <a:pPr>
              <a:buNone/>
            </a:pPr>
            <a:endParaRPr lang="ru-RU" sz="2800" dirty="0" smtClean="0"/>
          </a:p>
          <a:p>
            <a:endParaRPr lang="ru-RU" dirty="0"/>
          </a:p>
        </p:txBody>
      </p:sp>
      <p:pic>
        <p:nvPicPr>
          <p:cNvPr id="7" name="Содержимое 6" descr="ф3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43438" y="3786190"/>
            <a:ext cx="4253048" cy="2833593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428860" y="142852"/>
            <a:ext cx="6407292" cy="9875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Организация обучения педагогических кадров</a:t>
            </a:r>
            <a:endParaRPr lang="ru-RU" dirty="0"/>
          </a:p>
        </p:txBody>
      </p:sp>
      <p:pic>
        <p:nvPicPr>
          <p:cNvPr id="8" name="Рисунок 7" descr="1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3786190"/>
            <a:ext cx="4262714" cy="284003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5000628" y="2285992"/>
            <a:ext cx="392909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Мультимедийная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  <a:hlinkClick r:id="rId5" action="ppaction://hlinkpres?slideindex=1&amp;slidetitle="/>
              </a:rPr>
              <a:t>презентация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«Особенности работы педагогов дополнительного образования по идеологическому воспитанию обучающихся»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/>
          </a:p>
        </p:txBody>
      </p:sp>
      <p:pic>
        <p:nvPicPr>
          <p:cNvPr id="9" name="Рисунок 8" descr="а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42844" y="142852"/>
            <a:ext cx="2576026" cy="1717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_s531059_1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298" y="228600"/>
            <a:ext cx="6335854" cy="985822"/>
          </a:xfrm>
        </p:spPr>
        <p:txBody>
          <a:bodyPr>
            <a:noAutofit/>
          </a:bodyPr>
          <a:lstStyle/>
          <a:p>
            <a:r>
              <a:rPr lang="ru-RU" sz="3000" b="1" dirty="0" smtClean="0">
                <a:solidFill>
                  <a:schemeClr val="accent3">
                    <a:lumMod val="75000"/>
                  </a:schemeClr>
                </a:solidFill>
              </a:rPr>
              <a:t>Источник вдохновения – дети и молодёжь</a:t>
            </a:r>
            <a:endParaRPr lang="ru-RU" sz="3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мп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5429256" y="2643182"/>
            <a:ext cx="3492157" cy="3861127"/>
          </a:xfrm>
        </p:spPr>
      </p:pic>
      <p:sp>
        <p:nvSpPr>
          <p:cNvPr id="5" name="Подзаголовок 4"/>
          <p:cNvSpPr>
            <a:spLocks noGrp="1"/>
          </p:cNvSpPr>
          <p:nvPr>
            <p:ph type="subTitle" idx="4294967295"/>
          </p:nvPr>
        </p:nvSpPr>
        <p:spPr>
          <a:xfrm>
            <a:off x="928662" y="2285992"/>
            <a:ext cx="4357718" cy="407194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200" dirty="0" smtClean="0"/>
              <a:t>Сборники из опыта работы:</a:t>
            </a:r>
          </a:p>
          <a:p>
            <a:pPr algn="just"/>
            <a:r>
              <a:rPr lang="ru-RU" sz="1800" b="0" cap="none" dirty="0" smtClean="0"/>
              <a:t> Молодёжный парламент: </a:t>
            </a:r>
            <a: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hlinkClick r:id="rId4" action="ppaction://hlinkfile"/>
              </a:rPr>
              <a:t>от инициативы–к действию</a:t>
            </a:r>
            <a: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,</a:t>
            </a:r>
            <a:r>
              <a:rPr lang="ru-RU" sz="1800" b="0" cap="none" dirty="0" smtClean="0"/>
              <a:t> 2017.–24 с.</a:t>
            </a:r>
          </a:p>
          <a:p>
            <a:pPr algn="just"/>
            <a:r>
              <a:rPr lang="ru-RU" sz="1800" b="0" cap="none" dirty="0" smtClean="0"/>
              <a:t>Развитие социального </a:t>
            </a:r>
            <a: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hlinkClick r:id="rId5" action="ppaction://hlinkfile"/>
              </a:rPr>
              <a:t>партнёрства</a:t>
            </a:r>
            <a:r>
              <a:rPr lang="ru-RU" sz="1800" b="0" cap="none" dirty="0" smtClean="0"/>
              <a:t>: опыт и перспективы, 2017. – 24 с.</a:t>
            </a:r>
          </a:p>
          <a:p>
            <a:pPr algn="just"/>
            <a:r>
              <a:rPr lang="ru-RU" sz="1800" b="0" cap="none" dirty="0" smtClean="0"/>
              <a:t>Творческая </a:t>
            </a:r>
            <a: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hlinkClick r:id="rId6" action="ppaction://hlinkfile"/>
              </a:rPr>
              <a:t>визитка</a:t>
            </a:r>
            <a:r>
              <a:rPr lang="ru-RU" sz="1800" b="0" cap="none" dirty="0" smtClean="0"/>
              <a:t> Молодёжного парламента при </a:t>
            </a:r>
            <a:r>
              <a:rPr lang="ru-RU" sz="1800" dirty="0" err="1" smtClean="0"/>
              <a:t>Н</a:t>
            </a:r>
            <a:r>
              <a:rPr lang="ru-RU" sz="1800" b="0" cap="none" dirty="0" err="1" smtClean="0"/>
              <a:t>овогрудском</a:t>
            </a:r>
            <a:r>
              <a:rPr lang="ru-RU" sz="1800" b="0" cap="none" dirty="0" smtClean="0"/>
              <a:t> районном Совете депутатов.</a:t>
            </a:r>
            <a:endParaRPr lang="ru-RU" sz="1800" dirty="0" smtClean="0"/>
          </a:p>
          <a:p>
            <a:pPr algn="just"/>
            <a: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hlinkClick r:id="rId7" action="ppaction://hlinkfile"/>
              </a:rPr>
              <a:t>Видеоролик</a:t>
            </a:r>
            <a:r>
              <a:rPr lang="ru-RU" sz="1800" b="0" cap="none" dirty="0" smtClean="0"/>
              <a:t> о деятельности Молодёжного парламента.</a:t>
            </a:r>
          </a:p>
          <a:p>
            <a:pPr algn="just"/>
            <a:r>
              <a:rPr lang="ru-RU" sz="1800" dirty="0" smtClean="0"/>
              <a:t>Группа Молодёжного парламента в  </a:t>
            </a:r>
            <a:r>
              <a:rPr lang="ru-RU" sz="1800" dirty="0" err="1" smtClean="0"/>
              <a:t>Вконтакте</a:t>
            </a:r>
            <a:r>
              <a:rPr lang="ru-RU" sz="1800" dirty="0" smtClean="0"/>
              <a:t> (Модератор)</a:t>
            </a:r>
          </a:p>
          <a:p>
            <a:pPr algn="just">
              <a:buNone/>
            </a:pPr>
            <a:r>
              <a:rPr lang="ru-RU" sz="1800" u="sng" dirty="0" smtClean="0"/>
              <a:t>https://vk.com/club136044729</a:t>
            </a:r>
            <a:endParaRPr lang="ru-RU" sz="1800" b="0" cap="none" dirty="0" smtClean="0"/>
          </a:p>
        </p:txBody>
      </p:sp>
      <p:pic>
        <p:nvPicPr>
          <p:cNvPr id="7" name="Рисунок 6" descr="333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1472" y="214290"/>
            <a:ext cx="2000264" cy="17902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1928794" y="1357298"/>
            <a:ext cx="700092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Ведущее направление работы –</a:t>
            </a:r>
          </a:p>
          <a:p>
            <a:pPr algn="ctr"/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 педагогическая поддержка деятельности Молодёжного парламента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Screenshot_мп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8" y="0"/>
            <a:ext cx="9139482" cy="68613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img_s531059_1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0"/>
            <a:ext cx="7000892" cy="2000240"/>
          </a:xfrm>
        </p:spPr>
        <p:txBody>
          <a:bodyPr>
            <a:noAutofit/>
          </a:bodyPr>
          <a:lstStyle/>
          <a:p>
            <a:pPr lvl="0"/>
            <a:r>
              <a:rPr lang="ru-RU" sz="2800" b="1" dirty="0" smtClean="0"/>
              <a:t>Участие в инновационной деятельности помогает найти уникальный педагогический опыт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00100" y="1797272"/>
          <a:ext cx="7858179" cy="482473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51859"/>
                <a:gridCol w="1005463"/>
                <a:gridCol w="857256"/>
                <a:gridCol w="1000132"/>
                <a:gridCol w="3071834"/>
                <a:gridCol w="1571635"/>
              </a:tblGrid>
              <a:tr h="4867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№</a:t>
                      </a:r>
                      <a:endParaRPr lang="ru-RU" sz="1400" kern="50" dirty="0">
                        <a:latin typeface="Liberation Serif"/>
                        <a:ea typeface="DejaVu Sans"/>
                        <a:cs typeface="Lohit Hindi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Уровень</a:t>
                      </a:r>
                      <a:endParaRPr lang="ru-RU" sz="1400" kern="50" dirty="0">
                        <a:latin typeface="Liberation Serif"/>
                        <a:ea typeface="DejaVu Sans"/>
                        <a:cs typeface="Lohit Hindi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 dirty="0" smtClean="0"/>
                        <a:t>Сроки </a:t>
                      </a:r>
                      <a:endParaRPr lang="ru-RU" sz="1400" kern="50" dirty="0">
                        <a:latin typeface="Liberation Serif"/>
                        <a:ea typeface="DejaVu Sans"/>
                        <a:cs typeface="Lohit Hindi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Форма участия</a:t>
                      </a:r>
                      <a:endParaRPr lang="ru-RU" sz="1400" kern="50" dirty="0">
                        <a:latin typeface="Liberation Serif"/>
                        <a:ea typeface="DejaVu Sans"/>
                        <a:cs typeface="Lohit Hindi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Содержание</a:t>
                      </a:r>
                      <a:endParaRPr lang="ru-RU" sz="1400" kern="50" dirty="0">
                        <a:latin typeface="Liberation Serif"/>
                        <a:ea typeface="DejaVu Sans"/>
                        <a:cs typeface="Lohit Hindi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Результат</a:t>
                      </a:r>
                      <a:endParaRPr lang="ru-RU" sz="1400" kern="50" dirty="0">
                        <a:latin typeface="Liberation Serif"/>
                        <a:ea typeface="DejaVu Sans"/>
                        <a:cs typeface="Lohit Hindi"/>
                      </a:endParaRPr>
                    </a:p>
                  </a:txBody>
                  <a:tcPr marL="34925" marR="34925" marT="34925" marB="34925"/>
                </a:tc>
              </a:tr>
              <a:tr h="1135242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Республиканский</a:t>
                      </a:r>
                      <a:r>
                        <a:rPr lang="ru-RU" sz="1400" baseline="0" dirty="0" smtClean="0"/>
                        <a:t> инновационный проект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2008</a:t>
                      </a:r>
                    </a:p>
                    <a:p>
                      <a:r>
                        <a:rPr lang="ru-RU" sz="1400" dirty="0" smtClean="0"/>
                        <a:t>2010г.г.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Руководитель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«Внедрение модели формирования ключевых компетенций учащихся в учреждении дополнительного образования детей и молодёжи»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Методические рекомендации</a:t>
                      </a:r>
                      <a:endParaRPr lang="ru-RU" sz="1400" dirty="0"/>
                    </a:p>
                  </a:txBody>
                  <a:tcPr/>
                </a:tc>
              </a:tr>
              <a:tr h="1344366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Республиканский</a:t>
                      </a:r>
                      <a:r>
                        <a:rPr lang="ru-RU" sz="1400" baseline="0" dirty="0" smtClean="0"/>
                        <a:t> инновационный проект</a:t>
                      </a:r>
                      <a:endParaRPr lang="ru-RU" sz="1400" dirty="0" smtClean="0"/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2017-2020г.г.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Руководитель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«Внедрение модели формирования культуры пользователя Интернет-ресурсами</a:t>
                      </a:r>
                      <a:r>
                        <a:rPr lang="ru-RU" sz="1400" baseline="0" dirty="0" smtClean="0"/>
                        <a:t> для этичного общения подростков в социальных сетях»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Справка о результатах реализации инновационного проекта за 2017-2018уч.г.</a:t>
                      </a:r>
                      <a:endParaRPr lang="ru-RU" sz="1400" dirty="0"/>
                    </a:p>
                  </a:txBody>
                  <a:tcPr/>
                </a:tc>
              </a:tr>
              <a:tr h="174859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Республиканский</a:t>
                      </a:r>
                      <a:r>
                        <a:rPr lang="ru-RU" sz="1400" baseline="0" dirty="0" smtClean="0"/>
                        <a:t> инновационный проект</a:t>
                      </a:r>
                      <a:endParaRPr lang="ru-RU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2017-2020г.г.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Методи-ческое</a:t>
                      </a:r>
                      <a:r>
                        <a:rPr lang="ru-RU" sz="1400" dirty="0" smtClean="0"/>
                        <a:t> сопровождение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«Внедрение модели формирования эколого-экономических компетенций учащихся в учреждении дополнительного образования детей и молодежи посредством организации учебных </a:t>
                      </a:r>
                      <a:r>
                        <a:rPr lang="ru-RU" sz="1400" dirty="0" err="1" smtClean="0"/>
                        <a:t>бизнес-компаний</a:t>
                      </a:r>
                      <a:r>
                        <a:rPr lang="ru-RU" sz="1400" dirty="0" smtClean="0"/>
                        <a:t>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Методическая памятка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Рисунок 6" descr="11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14346" y="0"/>
            <a:ext cx="2857520" cy="17145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img_s531059_1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6050" y="0"/>
            <a:ext cx="6357950" cy="1142984"/>
          </a:xfrm>
        </p:spPr>
        <p:txBody>
          <a:bodyPr>
            <a:normAutofit/>
          </a:bodyPr>
          <a:lstStyle/>
          <a:p>
            <a:r>
              <a:rPr lang="ru-RU" sz="3000" b="1" dirty="0" smtClean="0"/>
              <a:t>Сияние граней педагогического опыта </a:t>
            </a:r>
            <a:endParaRPr lang="ru-RU" sz="3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28662" y="1071546"/>
            <a:ext cx="8072494" cy="2428892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1. </a:t>
            </a:r>
            <a:r>
              <a:rPr lang="ru-RU" sz="1800" dirty="0" smtClean="0"/>
              <a:t>Личные награды:</a:t>
            </a:r>
          </a:p>
          <a:p>
            <a:endParaRPr lang="ru-RU" sz="1800" dirty="0" smtClean="0"/>
          </a:p>
          <a:p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r>
              <a:rPr lang="ru-RU" sz="1800" dirty="0" smtClean="0"/>
              <a:t>2.Участие в педагогических и профессиональных конкурсах, смотрах и выставках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00100" y="1500174"/>
          <a:ext cx="7858179" cy="11887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85751"/>
                <a:gridCol w="6357982"/>
                <a:gridCol w="1214446"/>
              </a:tblGrid>
              <a:tr h="341947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№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Награда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Дата получения</a:t>
                      </a:r>
                      <a:endParaRPr lang="ru-RU" sz="1200" dirty="0"/>
                    </a:p>
                  </a:txBody>
                  <a:tcPr/>
                </a:tc>
              </a:tr>
              <a:tr h="341947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Почётная Грамота управления</a:t>
                      </a:r>
                      <a:r>
                        <a:rPr lang="ru-RU" sz="1400" baseline="0" dirty="0" smtClean="0"/>
                        <a:t> образования Гродненского облисполкома </a:t>
                      </a:r>
                      <a:r>
                        <a:rPr lang="ru-RU" sz="1400" dirty="0" smtClean="0"/>
                        <a:t>за добросовестный труд, достигнутые успехи</a:t>
                      </a:r>
                      <a:r>
                        <a:rPr lang="ru-RU" sz="1400" baseline="0" dirty="0" smtClean="0"/>
                        <a:t> в профессиональной деятельности.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  <a:hlinkClick r:id="rId3" action="ppaction://hlinkfile"/>
                        </a:rPr>
                        <a:t>Приказ </a:t>
                      </a:r>
                      <a:r>
                        <a:rPr lang="ru-RU" sz="1400" dirty="0" smtClean="0"/>
                        <a:t>№48-к, 21.08.2017г.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928663" y="3363731"/>
          <a:ext cx="8001056" cy="33223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60197"/>
                <a:gridCol w="5169090"/>
                <a:gridCol w="785818"/>
                <a:gridCol w="1785951"/>
              </a:tblGrid>
              <a:tr h="28780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№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Название конкурса, выставки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Срок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Результат</a:t>
                      </a:r>
                    </a:p>
                  </a:txBody>
                  <a:tcPr/>
                </a:tc>
              </a:tr>
              <a:tr h="777081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XV </a:t>
                      </a:r>
                      <a:r>
                        <a:rPr lang="ru-RU" sz="1400" dirty="0" smtClean="0"/>
                        <a:t>Республиканская выставка научно-методической литературы, педагогического опыта и творчества учащейся</a:t>
                      </a:r>
                      <a:r>
                        <a:rPr lang="ru-RU" sz="1400" baseline="0" dirty="0" smtClean="0"/>
                        <a:t> молодёжи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</a:t>
                      </a:r>
                      <a:r>
                        <a:rPr lang="ru-RU" sz="1400" dirty="0" smtClean="0"/>
                        <a:t>1</a:t>
                      </a:r>
                      <a:r>
                        <a:rPr lang="en-US" sz="1400" dirty="0" smtClean="0"/>
                        <a:t>3</a:t>
                      </a:r>
                      <a:r>
                        <a:rPr lang="ru-RU" sz="1400" dirty="0" smtClean="0"/>
                        <a:t>г.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solidFill>
                            <a:schemeClr val="tx1"/>
                          </a:solidFill>
                          <a:effectLst/>
                          <a:hlinkClick r:id="rId4" action="ppaction://hlinkfile"/>
                        </a:rPr>
                        <a:t>Диплом</a:t>
                      </a:r>
                      <a:r>
                        <a:rPr lang="ru-RU" sz="1200" b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</a:rPr>
                        <a:t> </a:t>
                      </a:r>
                      <a:r>
                        <a:rPr lang="en-US" sz="1200" dirty="0" smtClean="0"/>
                        <a:t>I </a:t>
                      </a:r>
                      <a:r>
                        <a:rPr lang="ru-RU" sz="1200" dirty="0" smtClean="0"/>
                        <a:t>степени Министерства</a:t>
                      </a:r>
                      <a:r>
                        <a:rPr lang="ru-RU" sz="1200" baseline="0" dirty="0" smtClean="0"/>
                        <a:t> образования Республики Беларусь</a:t>
                      </a:r>
                      <a:endParaRPr lang="ru-RU" sz="1200" dirty="0"/>
                    </a:p>
                  </a:txBody>
                  <a:tcPr/>
                </a:tc>
              </a:tr>
              <a:tr h="69073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XVII </a:t>
                      </a:r>
                      <a:r>
                        <a:rPr lang="ru-RU" sz="1400" dirty="0" smtClean="0"/>
                        <a:t>Республиканская выставка научно-методической литературы, педагогического опыта и творчества учащейся</a:t>
                      </a:r>
                      <a:r>
                        <a:rPr lang="ru-RU" sz="1400" baseline="0" dirty="0" smtClean="0"/>
                        <a:t> молодёжи.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2017г.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  <a:hlinkClick r:id="rId5" action="ppaction://hlinkfile"/>
                        </a:rPr>
                        <a:t>Диплом</a:t>
                      </a:r>
                      <a:r>
                        <a:rPr lang="ru-RU" sz="1200" b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</a:rPr>
                        <a:t> </a:t>
                      </a:r>
                      <a:r>
                        <a:rPr lang="en-US" sz="1200" dirty="0" smtClean="0"/>
                        <a:t>I </a:t>
                      </a:r>
                      <a:r>
                        <a:rPr lang="ru-RU" sz="1200" dirty="0" smtClean="0"/>
                        <a:t>степени на областном этапе</a:t>
                      </a:r>
                      <a:endParaRPr lang="ru-RU" sz="1200" dirty="0"/>
                    </a:p>
                  </a:txBody>
                  <a:tcPr/>
                </a:tc>
              </a:tr>
              <a:tr h="892204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/>
                        <a:t>XVII Республиканская выставка научно-методической литературы, педагогического опыта и творчества учащейся молодежи за разработку материала «Дополнительное образование – путь к профессии»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2017г.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b="1" kern="1200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  <a:hlinkClick r:id="rId6" action="ppaction://hlinkfile"/>
                        </a:rPr>
                        <a:t>Диплом</a:t>
                      </a:r>
                      <a:r>
                        <a:rPr kumimoji="0" lang="ru-RU" sz="1200" b="1" kern="1200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</a:rPr>
                        <a:t> </a:t>
                      </a:r>
                      <a:r>
                        <a:rPr kumimoji="0" lang="ru-RU" sz="1200" kern="1200" dirty="0" smtClean="0"/>
                        <a:t>I степени Министерства образования Республики Беларусь</a:t>
                      </a:r>
                      <a:endParaRPr lang="ru-RU" sz="1200" dirty="0"/>
                    </a:p>
                  </a:txBody>
                  <a:tcPr/>
                </a:tc>
              </a:tr>
              <a:tr h="48927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Областной этап республиканского конкурса на лучший проект по организации</a:t>
                      </a:r>
                      <a:r>
                        <a:rPr lang="ru-RU" sz="1400" baseline="0" dirty="0" smtClean="0"/>
                        <a:t> шестого школьного дня.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2017г.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  <a:hlinkClick r:id="rId7" action="ppaction://hlinkfile"/>
                        </a:rPr>
                        <a:t>Диплом </a:t>
                      </a:r>
                      <a:r>
                        <a:rPr lang="en-US" sz="1200" b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  <a:hlinkClick r:id="rId7" action="ppaction://hlinkfile"/>
                        </a:rPr>
                        <a:t>III </a:t>
                      </a:r>
                      <a:r>
                        <a:rPr lang="ru-RU" sz="1200" dirty="0" smtClean="0"/>
                        <a:t>степени</a:t>
                      </a:r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Рисунок 6" descr="в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0"/>
            <a:ext cx="2666054" cy="15259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s531059_1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0" y="142852"/>
            <a:ext cx="3929090" cy="1343012"/>
          </a:xfrm>
        </p:spPr>
        <p:txBody>
          <a:bodyPr>
            <a:normAutofit/>
          </a:bodyPr>
          <a:lstStyle/>
          <a:p>
            <a:r>
              <a:rPr lang="ru-RU" sz="3000" b="1" dirty="0" smtClean="0"/>
              <a:t>Результативность деятельности</a:t>
            </a:r>
            <a:endParaRPr lang="ru-RU" sz="3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28662" y="1571612"/>
            <a:ext cx="8072494" cy="5000660"/>
          </a:xfrm>
        </p:spPr>
        <p:txBody>
          <a:bodyPr>
            <a:noAutofit/>
          </a:bodyPr>
          <a:lstStyle/>
          <a:p>
            <a:r>
              <a:rPr lang="ru-RU" sz="1600" dirty="0" smtClean="0"/>
              <a:t>Наличие  методических разработок за 2017-2018уч.г.</a:t>
            </a:r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pPr>
              <a:buNone/>
            </a:pPr>
            <a:endParaRPr lang="ru-RU" sz="1600" dirty="0" smtClean="0"/>
          </a:p>
          <a:p>
            <a:r>
              <a:rPr lang="ru-RU" sz="1600" dirty="0" smtClean="0"/>
              <a:t>Наличие диагностических материалов для определения результатов и качества образовательного процесса: </a:t>
            </a:r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hlinkClick r:id="rId3" action="ppaction://hlinkfile"/>
              </a:rPr>
              <a:t>Анкеты</a:t>
            </a:r>
            <a:r>
              <a:rPr lang="ru-RU" sz="1600" dirty="0" smtClean="0">
                <a:hlinkClick r:id="rId3" action="ppaction://hlinkfile"/>
              </a:rPr>
              <a:t> </a:t>
            </a:r>
            <a:r>
              <a:rPr lang="ru-RU" sz="1600" dirty="0" smtClean="0"/>
              <a:t>для обучающихся, родителей</a:t>
            </a:r>
            <a:r>
              <a:rPr lang="ru-RU" sz="1600" i="1" dirty="0" smtClean="0"/>
              <a:t>.</a:t>
            </a:r>
            <a:endParaRPr lang="ru-RU" sz="1600" dirty="0" smtClean="0"/>
          </a:p>
          <a:p>
            <a:r>
              <a:rPr lang="ru-RU" sz="1600" dirty="0" smtClean="0"/>
              <a:t>Методическая поддержка творческих инициатив и достижений педагогов:</a:t>
            </a:r>
          </a:p>
          <a:p>
            <a:pPr>
              <a:buNone/>
            </a:pPr>
            <a:r>
              <a:rPr lang="ru-RU" sz="1600" dirty="0" smtClean="0"/>
              <a:t> 	методическое сопровождение участия в областном этапе республиканского конкурса «Педагог дополнительного образования» (2016-2017 </a:t>
            </a:r>
            <a:r>
              <a:rPr lang="ru-RU" sz="1600" dirty="0" err="1" smtClean="0"/>
              <a:t>уч.г</a:t>
            </a:r>
            <a:r>
              <a:rPr lang="ru-RU" sz="1600" dirty="0" smtClean="0"/>
              <a:t>.), </a:t>
            </a:r>
          </a:p>
          <a:p>
            <a:pPr>
              <a:buNone/>
            </a:pPr>
            <a:r>
              <a:rPr lang="ru-RU" sz="1600" dirty="0" smtClean="0"/>
              <a:t>	 звание «Образцовый» подтвердили 2 коллектива (2017г.).</a:t>
            </a:r>
          </a:p>
          <a:p>
            <a:r>
              <a:rPr lang="ru-RU" sz="1600" dirty="0" smtClean="0"/>
              <a:t>Популяризация деятельности </a:t>
            </a:r>
            <a:r>
              <a:rPr lang="ru-RU" sz="1600" dirty="0" err="1" smtClean="0"/>
              <a:t>ЦТДиМ</a:t>
            </a:r>
            <a:r>
              <a:rPr lang="ru-RU" sz="1600" dirty="0" smtClean="0"/>
              <a:t> в республиканских СМИ (за 2016-2018 г.г.): 12 публикаций («Наста</a:t>
            </a:r>
            <a:r>
              <a:rPr lang="be-BY" sz="1600" dirty="0" smtClean="0"/>
              <a:t>ніцкая газета</a:t>
            </a:r>
            <a:r>
              <a:rPr lang="ru-RU" sz="1600" dirty="0" smtClean="0"/>
              <a:t>», «Гродненская правда»)</a:t>
            </a:r>
          </a:p>
          <a:p>
            <a:pPr>
              <a:buNone/>
            </a:pPr>
            <a:endParaRPr lang="ru-RU" sz="1400" dirty="0"/>
          </a:p>
        </p:txBody>
      </p:sp>
      <p:pic>
        <p:nvPicPr>
          <p:cNvPr id="5" name="Рисунок 4" descr="ф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57950" y="285728"/>
            <a:ext cx="2643206" cy="1761037"/>
          </a:xfrm>
          <a:prstGeom prst="rect">
            <a:avLst/>
          </a:prstGeom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928662" y="2000240"/>
          <a:ext cx="8001088" cy="212503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51516"/>
                <a:gridCol w="4934896"/>
                <a:gridCol w="2714676"/>
              </a:tblGrid>
              <a:tr h="35719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№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Название методической разработки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Способ распространения</a:t>
                      </a:r>
                    </a:p>
                  </a:txBody>
                  <a:tcPr/>
                </a:tc>
              </a:tr>
              <a:tr h="500066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/>
                        <a:t>Методические рекомендации «Основы построения </a:t>
                      </a:r>
                      <a:r>
                        <a:rPr kumimoji="0" lang="ru-RU" sz="1400" b="1" kern="1200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  <a:hlinkClick r:id="rId5" action="ppaction://hlinkfile"/>
                        </a:rPr>
                        <a:t>учебного занятия</a:t>
                      </a:r>
                      <a:r>
                        <a:rPr kumimoji="0" lang="ru-RU" sz="1400" kern="1200" dirty="0" smtClean="0"/>
                        <a:t>»</a:t>
                      </a:r>
                      <a:endParaRPr kumimoji="0" lang="ru-RU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наличие в учебно-методическом кабинете</a:t>
                      </a:r>
                      <a:endParaRPr lang="ru-RU" sz="1400" b="0" dirty="0"/>
                    </a:p>
                  </a:txBody>
                  <a:tcPr/>
                </a:tc>
              </a:tr>
              <a:tr h="481972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Памятка</a:t>
                      </a:r>
                      <a:r>
                        <a:rPr lang="ru-RU" sz="1400" baseline="0" dirty="0" smtClean="0"/>
                        <a:t> </a:t>
                      </a:r>
                      <a:r>
                        <a:rPr kumimoji="0" lang="ru-RU" sz="1400" kern="1200" dirty="0" smtClean="0"/>
                        <a:t>для методистов </a:t>
                      </a:r>
                      <a:r>
                        <a:rPr kumimoji="0" lang="ru-RU" sz="1400" kern="1200" dirty="0" err="1" smtClean="0"/>
                        <a:t>Новогрудского</a:t>
                      </a:r>
                      <a:r>
                        <a:rPr kumimoji="0" lang="ru-RU" sz="1400" kern="1200" dirty="0" smtClean="0"/>
                        <a:t> районного </a:t>
                      </a:r>
                      <a:r>
                        <a:rPr kumimoji="0" lang="ru-RU" sz="1400" kern="1200" dirty="0" err="1" smtClean="0"/>
                        <a:t>ЦТДиМ</a:t>
                      </a:r>
                      <a:r>
                        <a:rPr kumimoji="0" lang="ru-RU" sz="1400" kern="1200" dirty="0" smtClean="0"/>
                        <a:t> «</a:t>
                      </a:r>
                      <a:r>
                        <a:rPr kumimoji="0" lang="ru-RU" sz="1400" b="1" kern="1200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  <a:hlinkClick r:id="rId6" action="ppaction://hlinkfile"/>
                        </a:rPr>
                        <a:t>Планирование</a:t>
                      </a:r>
                      <a:r>
                        <a:rPr kumimoji="0" lang="ru-RU" sz="1400" kern="1200" dirty="0" smtClean="0"/>
                        <a:t> работы методиста</a:t>
                      </a:r>
                      <a:endParaRPr kumimoji="0" lang="ru-RU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наличие в учебно-методическом кабинете</a:t>
                      </a:r>
                      <a:endParaRPr lang="ru-RU" sz="14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Памятка для педагогов дополнительного образования«</a:t>
                      </a:r>
                      <a:r>
                        <a:rPr lang="ru-RU" sz="1400" b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  <a:hlinkClick r:id="rId7" action="ppaction://hlinkfile"/>
                        </a:rPr>
                        <a:t>Самоанализ</a:t>
                      </a:r>
                      <a:r>
                        <a:rPr lang="ru-RU" sz="1400" dirty="0" smtClean="0"/>
                        <a:t> учебного занятия»</a:t>
                      </a:r>
                      <a:r>
                        <a:rPr lang="ru-RU" sz="1400" baseline="0" dirty="0" smtClean="0"/>
                        <a:t>; по самообразованию педагогических работников.</a:t>
                      </a:r>
                      <a:endParaRPr lang="ru-R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размещение на сайте учреждения </a:t>
                      </a:r>
                      <a:r>
                        <a:rPr lang="en-US" sz="1200" dirty="0" smtClean="0"/>
                        <a:t>https://kasyasemernik.wixsite.com/novogrudokctdm/location</a:t>
                      </a:r>
                      <a:r>
                        <a:rPr lang="ru-RU" sz="1200" dirty="0" smtClean="0"/>
                        <a:t> </a:t>
                      </a:r>
                      <a:endParaRPr lang="ru-RU" sz="1200" b="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Рисунок 6" descr="в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0"/>
            <a:ext cx="2666054" cy="15259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_s531059_1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6050" y="228600"/>
            <a:ext cx="6050102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Приглашаю к сотрудничеству!</a:t>
            </a:r>
            <a:endParaRPr lang="ru-RU" dirty="0"/>
          </a:p>
        </p:txBody>
      </p:sp>
      <p:pic>
        <p:nvPicPr>
          <p:cNvPr id="4" name="Содержимое 3" descr="ф4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2000232" y="2786058"/>
            <a:ext cx="5715040" cy="378621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500298" y="1071546"/>
            <a:ext cx="635798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111111"/>
                </a:solidFill>
                <a:latin typeface="times new roman"/>
              </a:rPr>
              <a:t>231400, г. </a:t>
            </a:r>
            <a:r>
              <a:rPr lang="ru-RU" b="1" dirty="0" err="1" smtClean="0">
                <a:solidFill>
                  <a:srgbClr val="111111"/>
                </a:solidFill>
                <a:latin typeface="times new roman"/>
              </a:rPr>
              <a:t>Новогрудок</a:t>
            </a:r>
            <a:r>
              <a:rPr lang="ru-RU" b="1" dirty="0" smtClean="0">
                <a:solidFill>
                  <a:srgbClr val="111111"/>
                </a:solidFill>
                <a:latin typeface="times new roman"/>
              </a:rPr>
              <a:t>,</a:t>
            </a:r>
            <a:endParaRPr lang="ru-RU" b="1" dirty="0" smtClean="0">
              <a:solidFill>
                <a:srgbClr val="111111"/>
              </a:solidFill>
              <a:latin typeface="Arial"/>
            </a:endParaRPr>
          </a:p>
          <a:p>
            <a:pPr algn="ctr"/>
            <a:r>
              <a:rPr lang="ru-RU" b="1" dirty="0" smtClean="0">
                <a:solidFill>
                  <a:srgbClr val="111111"/>
                </a:solidFill>
                <a:latin typeface="times new roman"/>
              </a:rPr>
              <a:t>ул. Красноармейская, д. 1, тел/факс: (801597) 4-67-83</a:t>
            </a:r>
            <a:endParaRPr lang="ru-RU" b="1" dirty="0" smtClean="0">
              <a:solidFill>
                <a:srgbClr val="111111"/>
              </a:solidFill>
              <a:latin typeface="Arial"/>
            </a:endParaRPr>
          </a:p>
          <a:p>
            <a:pPr algn="ctr"/>
            <a:r>
              <a:rPr lang="ru-RU" b="1" dirty="0" err="1" smtClean="0">
                <a:solidFill>
                  <a:srgbClr val="111111"/>
                </a:solidFill>
                <a:latin typeface="times new roman"/>
              </a:rPr>
              <a:t>e-mail</a:t>
            </a:r>
            <a:r>
              <a:rPr lang="ru-RU" b="1" dirty="0" smtClean="0">
                <a:solidFill>
                  <a:srgbClr val="111111"/>
                </a:solidFill>
                <a:latin typeface="times new roman"/>
              </a:rPr>
              <a:t>:</a:t>
            </a:r>
            <a:r>
              <a:rPr lang="en-US" dirty="0" smtClean="0"/>
              <a:t>novogrudokcvr@tut.by</a:t>
            </a:r>
            <a:endParaRPr lang="ru-RU" b="1" dirty="0" smtClean="0">
              <a:solidFill>
                <a:srgbClr val="0070C0"/>
              </a:solidFill>
              <a:latin typeface="Arial"/>
            </a:endParaRPr>
          </a:p>
          <a:p>
            <a:pPr algn="ctr"/>
            <a:r>
              <a:rPr lang="ru-RU" b="1" dirty="0" smtClean="0">
                <a:solidFill>
                  <a:srgbClr val="111111"/>
                </a:solidFill>
                <a:latin typeface="times new roman"/>
              </a:rPr>
              <a:t>Государственное учреждение образования</a:t>
            </a:r>
            <a:endParaRPr lang="ru-RU" b="1" dirty="0" smtClean="0">
              <a:solidFill>
                <a:srgbClr val="111111"/>
              </a:solidFill>
              <a:latin typeface="Arial"/>
            </a:endParaRPr>
          </a:p>
          <a:p>
            <a:pPr algn="ctr"/>
            <a:r>
              <a:rPr lang="ru-RU" b="1" dirty="0" smtClean="0">
                <a:solidFill>
                  <a:srgbClr val="111111"/>
                </a:solidFill>
                <a:latin typeface="times new roman"/>
              </a:rPr>
              <a:t>«</a:t>
            </a:r>
            <a:r>
              <a:rPr lang="ru-RU" b="1" dirty="0" err="1" smtClean="0">
                <a:solidFill>
                  <a:srgbClr val="111111"/>
                </a:solidFill>
                <a:latin typeface="times new roman"/>
              </a:rPr>
              <a:t>Новогрудский</a:t>
            </a:r>
            <a:r>
              <a:rPr lang="ru-RU" b="1" dirty="0" smtClean="0">
                <a:solidFill>
                  <a:srgbClr val="111111"/>
                </a:solidFill>
                <a:latin typeface="times new roman"/>
              </a:rPr>
              <a:t> районный центр творчества детей и молодёжи»</a:t>
            </a:r>
            <a:endParaRPr lang="ru-RU" b="1" i="0" dirty="0">
              <a:solidFill>
                <a:srgbClr val="111111"/>
              </a:solidFill>
              <a:latin typeface="Arial"/>
            </a:endParaRPr>
          </a:p>
        </p:txBody>
      </p:sp>
      <p:pic>
        <p:nvPicPr>
          <p:cNvPr id="7" name="Рисунок 6" descr="33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348" y="214290"/>
            <a:ext cx="2262182" cy="20246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s531059_1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6116" y="285728"/>
            <a:ext cx="5605442" cy="2214578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solidFill>
                  <a:srgbClr val="C00000"/>
                </a:solidFill>
              </a:rPr>
              <a:t>Заведующий учебно-методическим кабинетом – это мастер ювелирной огранки педагогического опыта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00100" y="2500306"/>
            <a:ext cx="5143536" cy="400052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b="1" dirty="0" smtClean="0"/>
              <a:t>Содержание:</a:t>
            </a:r>
          </a:p>
          <a:p>
            <a:r>
              <a:rPr lang="ru-RU" sz="2400" dirty="0" smtClean="0"/>
              <a:t>Автопортрет</a:t>
            </a:r>
          </a:p>
          <a:p>
            <a:r>
              <a:rPr lang="ru-RU" sz="2400" dirty="0" smtClean="0"/>
              <a:t>Способы методической огранки</a:t>
            </a:r>
          </a:p>
          <a:p>
            <a:r>
              <a:rPr lang="ru-RU" sz="2400" dirty="0" smtClean="0"/>
              <a:t>Инструменты мастера</a:t>
            </a:r>
          </a:p>
          <a:p>
            <a:r>
              <a:rPr lang="ru-RU" sz="2400" dirty="0" smtClean="0"/>
              <a:t>Источник вдохновения</a:t>
            </a:r>
          </a:p>
          <a:p>
            <a:r>
              <a:rPr lang="ru-RU" sz="2400" dirty="0" smtClean="0"/>
              <a:t>Уникальный опыт</a:t>
            </a:r>
          </a:p>
          <a:p>
            <a:r>
              <a:rPr lang="ru-RU" sz="2400" dirty="0" smtClean="0"/>
              <a:t>Сияние граней педагогического опыта</a:t>
            </a:r>
          </a:p>
          <a:p>
            <a:pPr>
              <a:buNone/>
            </a:pP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5" name="Рисунок 4" descr="ф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2264" y="4857760"/>
            <a:ext cx="2357454" cy="18461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11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58" y="214290"/>
            <a:ext cx="3286116" cy="197166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img_s531059_1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Текст 7"/>
          <p:cNvSpPr>
            <a:spLocks noGrp="1"/>
          </p:cNvSpPr>
          <p:nvPr>
            <p:ph sz="half" idx="2"/>
          </p:nvPr>
        </p:nvSpPr>
        <p:spPr>
          <a:xfrm>
            <a:off x="4071934" y="1785926"/>
            <a:ext cx="4857784" cy="3714776"/>
          </a:xfrm>
        </p:spPr>
        <p:txBody>
          <a:bodyPr>
            <a:noAutofit/>
          </a:bodyPr>
          <a:lstStyle/>
          <a:p>
            <a:pPr lvl="0"/>
            <a:r>
              <a:rPr lang="ru-RU" sz="1600" b="1" dirty="0" smtClean="0"/>
              <a:t>Образование:</a:t>
            </a:r>
            <a:r>
              <a:rPr lang="ru-RU" sz="1600" dirty="0" smtClean="0"/>
              <a:t> высшее педагогическое. БГПУ имени Максима Танка, 1999г.</a:t>
            </a:r>
          </a:p>
          <a:p>
            <a:pPr lvl="0"/>
            <a:r>
              <a:rPr lang="ru-RU" sz="1600" b="1" dirty="0" smtClean="0"/>
              <a:t>Специальность:</a:t>
            </a:r>
            <a:r>
              <a:rPr lang="ru-RU" sz="1600" dirty="0" smtClean="0"/>
              <a:t> «Педагогика и методика начального обучения»</a:t>
            </a:r>
          </a:p>
          <a:p>
            <a:pPr lvl="0"/>
            <a:r>
              <a:rPr lang="ru-RU" sz="1600" b="1" dirty="0" smtClean="0"/>
              <a:t>Квалификация: </a:t>
            </a:r>
            <a:r>
              <a:rPr lang="ru-RU" sz="1600" dirty="0" smtClean="0"/>
              <a:t>«Учитель начальных классов, руководитель детского изобразительного творчества»</a:t>
            </a:r>
          </a:p>
          <a:p>
            <a:pPr lvl="0"/>
            <a:r>
              <a:rPr lang="ru-RU" sz="1600" b="1" dirty="0" smtClean="0"/>
              <a:t>Должность:</a:t>
            </a:r>
            <a:r>
              <a:rPr lang="ru-RU" sz="1600" dirty="0" smtClean="0"/>
              <a:t> заведующий учебно-методическим кабинетом</a:t>
            </a:r>
          </a:p>
          <a:p>
            <a:pPr lvl="0"/>
            <a:r>
              <a:rPr lang="ru-RU" sz="1600" b="1" dirty="0" smtClean="0"/>
              <a:t>Стаж</a:t>
            </a:r>
            <a:r>
              <a:rPr lang="ru-RU" sz="1600" dirty="0" smtClean="0"/>
              <a:t> педагогический – 21 год; </a:t>
            </a:r>
            <a:br>
              <a:rPr lang="ru-RU" sz="1600" dirty="0" smtClean="0"/>
            </a:br>
            <a:r>
              <a:rPr lang="ru-RU" sz="1600" dirty="0" smtClean="0"/>
              <a:t>           по должности (с 2017г.)</a:t>
            </a:r>
          </a:p>
          <a:p>
            <a:r>
              <a:rPr lang="ru-RU" sz="1600" b="1" dirty="0" smtClean="0"/>
              <a:t>Квалификационная категория</a:t>
            </a:r>
            <a:r>
              <a:rPr lang="ru-RU" sz="1600" dirty="0" smtClean="0"/>
              <a:t>: учитель (</a:t>
            </a:r>
            <a:r>
              <a:rPr lang="en-US" sz="1600" dirty="0" smtClean="0"/>
              <a:t>II</a:t>
            </a:r>
            <a:r>
              <a:rPr lang="ru-RU" sz="1600" dirty="0" smtClean="0"/>
              <a:t>)</a:t>
            </a:r>
            <a:r>
              <a:rPr lang="be-BY" sz="1600" dirty="0" smtClean="0"/>
              <a:t>, педагог дополнительного образования</a:t>
            </a:r>
            <a:r>
              <a:rPr lang="ru-RU" sz="1600" dirty="0" smtClean="0"/>
              <a:t> (</a:t>
            </a:r>
            <a:r>
              <a:rPr lang="en-US" sz="1600" dirty="0" smtClean="0"/>
              <a:t>II</a:t>
            </a:r>
            <a:r>
              <a:rPr lang="ru-RU" sz="1600" dirty="0" smtClean="0"/>
              <a:t>)</a:t>
            </a:r>
            <a:r>
              <a:rPr lang="be-BY" sz="1600" dirty="0" smtClean="0"/>
              <a:t> , методист</a:t>
            </a:r>
            <a:r>
              <a:rPr lang="ru-RU" sz="1600" dirty="0" smtClean="0"/>
              <a:t> (</a:t>
            </a:r>
            <a:r>
              <a:rPr lang="en-US" sz="1600" dirty="0" smtClean="0"/>
              <a:t>II</a:t>
            </a:r>
            <a:r>
              <a:rPr lang="ru-RU" sz="1600" dirty="0" smtClean="0"/>
              <a:t>)</a:t>
            </a:r>
            <a:r>
              <a:rPr lang="be-BY" sz="1600" dirty="0" smtClean="0"/>
              <a:t>.</a:t>
            </a:r>
            <a:endParaRPr lang="ru-RU" sz="1600" dirty="0" smtClean="0"/>
          </a:p>
          <a:p>
            <a:endParaRPr lang="ru-RU" sz="1050" dirty="0"/>
          </a:p>
        </p:txBody>
      </p:sp>
      <p:sp>
        <p:nvSpPr>
          <p:cNvPr id="13" name="Текст 12"/>
          <p:cNvSpPr>
            <a:spLocks noGrp="1"/>
          </p:cNvSpPr>
          <p:nvPr>
            <p:ph type="body" idx="4294967295"/>
          </p:nvPr>
        </p:nvSpPr>
        <p:spPr>
          <a:xfrm>
            <a:off x="3143240" y="714356"/>
            <a:ext cx="5715040" cy="1000132"/>
          </a:xfr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Педагогическое кредо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:</a:t>
            </a:r>
          </a:p>
          <a:p>
            <a:pPr algn="ctr">
              <a:buNone/>
            </a:pPr>
            <a:r>
              <a:rPr lang="ru-RU" sz="2600" dirty="0" smtClean="0"/>
              <a:t>Соприкосновение педагогической практики с интересной идеей может родить творческую педагогическую деятельность</a:t>
            </a:r>
          </a:p>
          <a:p>
            <a:endParaRPr lang="ru-RU" dirty="0"/>
          </a:p>
        </p:txBody>
      </p:sp>
      <p:pic>
        <p:nvPicPr>
          <p:cNvPr id="4" name="Рисунок 3" descr="DSC02891.jpg"/>
          <p:cNvPicPr>
            <a:picLocks noChangeAspect="1"/>
          </p:cNvPicPr>
          <p:nvPr/>
        </p:nvPicPr>
        <p:blipFill>
          <a:blip r:embed="rId3" cstate="print">
            <a:lum bright="10000" contrast="10000"/>
          </a:blip>
          <a:stretch>
            <a:fillRect/>
          </a:stretch>
        </p:blipFill>
        <p:spPr>
          <a:xfrm rot="5400000">
            <a:off x="666722" y="2333617"/>
            <a:ext cx="3810027" cy="2857520"/>
          </a:xfrm>
          <a:prstGeom prst="rect">
            <a:avLst/>
          </a:prstGeom>
        </p:spPr>
      </p:pic>
      <p:sp>
        <p:nvSpPr>
          <p:cNvPr id="20" name="Текст 12"/>
          <p:cNvSpPr txBox="1">
            <a:spLocks/>
          </p:cNvSpPr>
          <p:nvPr/>
        </p:nvSpPr>
        <p:spPr>
          <a:xfrm>
            <a:off x="4357686" y="5572140"/>
            <a:ext cx="4572032" cy="100013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tabLst/>
              <a:defRPr/>
            </a:pPr>
            <a:r>
              <a:rPr kumimoji="0" lang="ru-RU" sz="1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Жизненным</a:t>
            </a:r>
            <a:r>
              <a:rPr kumimoji="0" lang="ru-RU" sz="1700" b="1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ориентирам </a:t>
            </a:r>
            <a:r>
              <a:rPr kumimoji="0" lang="ru-RU" sz="1700" b="0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соответствуют слова: «Во всём мне хочется дойти до самой сути. В работе, в поисках пути, в сердечной смуте». (Б Пастернак)</a:t>
            </a:r>
            <a:endParaRPr kumimoji="0" lang="ru-RU" sz="17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ru-RU" sz="25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Текст 12"/>
          <p:cNvSpPr>
            <a:spLocks noGrp="1"/>
          </p:cNvSpPr>
          <p:nvPr>
            <p:ph sz="half" idx="1"/>
          </p:nvPr>
        </p:nvSpPr>
        <p:spPr>
          <a:xfrm>
            <a:off x="1071538" y="5572140"/>
            <a:ext cx="3000396" cy="1000131"/>
          </a:xfr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Любимое изречение: </a:t>
            </a:r>
            <a:r>
              <a:rPr lang="ru-RU" sz="1600" dirty="0" smtClean="0"/>
              <a:t>«Усердие всё превозмогает»</a:t>
            </a:r>
          </a:p>
          <a:p>
            <a:pPr algn="ctr">
              <a:buNone/>
            </a:pPr>
            <a:r>
              <a:rPr lang="ru-RU" sz="1600" dirty="0" err="1" smtClean="0"/>
              <a:t>Козьма</a:t>
            </a:r>
            <a:r>
              <a:rPr lang="ru-RU" sz="1600" dirty="0" smtClean="0"/>
              <a:t> Прутков</a:t>
            </a:r>
          </a:p>
          <a:p>
            <a:endParaRPr lang="ru-RU" dirty="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2857488" y="142852"/>
            <a:ext cx="3571900" cy="571504"/>
          </a:xfrm>
        </p:spPr>
        <p:txBody>
          <a:bodyPr>
            <a:normAutofit/>
          </a:bodyPr>
          <a:lstStyle/>
          <a:p>
            <a:r>
              <a:rPr lang="ru-RU" sz="3000" b="1" dirty="0" smtClean="0"/>
              <a:t>Автопортрет </a:t>
            </a:r>
            <a:endParaRPr lang="ru-RU" sz="3000" b="1" dirty="0"/>
          </a:p>
        </p:txBody>
      </p:sp>
      <p:pic>
        <p:nvPicPr>
          <p:cNvPr id="10" name="Рисунок 9" descr="11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34" y="214290"/>
            <a:ext cx="2714644" cy="162878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7884" y="142853"/>
            <a:ext cx="3107553" cy="207170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142852"/>
            <a:ext cx="3500462" cy="1500198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 smtClean="0"/>
              <a:t>Самоанализ деятельности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 smtClean="0"/>
              <a:t>Педагогическая цель: </a:t>
            </a:r>
          </a:p>
          <a:p>
            <a:pPr>
              <a:buNone/>
            </a:pPr>
            <a:r>
              <a:rPr lang="ru-RU" dirty="0" smtClean="0"/>
              <a:t>	Создание условий для постоянного совершенствования деятельности педагогических кадров в соответствии с требованиями современных достижений науки и практики, развития педагогического творчества и профессионального мастерства.</a:t>
            </a:r>
          </a:p>
          <a:p>
            <a:r>
              <a:rPr lang="ru-RU" b="1" dirty="0" smtClean="0"/>
              <a:t>Методическая тема: </a:t>
            </a:r>
            <a:r>
              <a:rPr lang="ru-RU" dirty="0" smtClean="0"/>
              <a:t>Сопровождение профессионального роста педагогов, совершенствования их методических компетенций, направленных на повышение качества образования.</a:t>
            </a:r>
            <a:endParaRPr lang="ru-RU" dirty="0"/>
          </a:p>
        </p:txBody>
      </p:sp>
      <p:pic>
        <p:nvPicPr>
          <p:cNvPr id="5" name="Рисунок 4" descr="11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2852"/>
            <a:ext cx="2714644" cy="162878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28860" y="142852"/>
            <a:ext cx="6500858" cy="1714512"/>
          </a:xfrm>
        </p:spPr>
        <p:txBody>
          <a:bodyPr>
            <a:normAutofit fontScale="90000"/>
          </a:bodyPr>
          <a:lstStyle/>
          <a:p>
            <a:pPr lvl="0"/>
            <a:r>
              <a:rPr lang="ru-RU" sz="3300" b="1" dirty="0" smtClean="0"/>
              <a:t/>
            </a:r>
            <a:br>
              <a:rPr lang="ru-RU" sz="3300" b="1" dirty="0" smtClean="0"/>
            </a:br>
            <a:r>
              <a:rPr lang="ru-RU" sz="3300" b="1" dirty="0" smtClean="0"/>
              <a:t>Самообразование и повышение квалификации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8" y="1685288"/>
          <a:ext cx="8429684" cy="495842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42671"/>
                <a:gridCol w="5688323"/>
                <a:gridCol w="1028010"/>
                <a:gridCol w="1370680"/>
              </a:tblGrid>
              <a:tr h="61974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№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Форма самообразования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Сроки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Подтверждающие материалы</a:t>
                      </a:r>
                      <a:endParaRPr lang="ru-RU" sz="1400" dirty="0"/>
                    </a:p>
                  </a:txBody>
                  <a:tcPr/>
                </a:tc>
              </a:tr>
              <a:tr h="386422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Курсы  повышения</a:t>
                      </a:r>
                      <a:r>
                        <a:rPr lang="ru-RU" sz="1400" baseline="0" dirty="0" smtClean="0"/>
                        <a:t> квалификации  для руководителей кружков.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2006г.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свидетельство</a:t>
                      </a:r>
                      <a:endParaRPr lang="ru-RU" sz="1400" dirty="0"/>
                    </a:p>
                  </a:txBody>
                  <a:tcPr/>
                </a:tc>
              </a:tr>
              <a:tr h="438985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aseline="0" dirty="0" smtClean="0"/>
                        <a:t>Руководитель РМО педагогов- организаторов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2003-2010г.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Планы</a:t>
                      </a:r>
                      <a:r>
                        <a:rPr lang="ru-RU" sz="1400" baseline="0" dirty="0" smtClean="0"/>
                        <a:t> РМО</a:t>
                      </a:r>
                      <a:endParaRPr lang="ru-RU" sz="1400" dirty="0"/>
                    </a:p>
                  </a:txBody>
                  <a:tcPr/>
                </a:tc>
              </a:tr>
              <a:tr h="438985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Курсы  повышения</a:t>
                      </a:r>
                      <a:r>
                        <a:rPr lang="ru-RU" sz="1400" baseline="0" dirty="0" smtClean="0"/>
                        <a:t> квалификации  для заместителей директора по воспитательной работе.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2010г.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свидетельство</a:t>
                      </a:r>
                    </a:p>
                  </a:txBody>
                  <a:tcPr/>
                </a:tc>
              </a:tr>
              <a:tr h="438985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Курсы  повышения</a:t>
                      </a:r>
                      <a:r>
                        <a:rPr lang="ru-RU" sz="1400" baseline="0" dirty="0" smtClean="0"/>
                        <a:t> квалификации  для педагогов дополнительного образования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2016г.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  <a:hlinkClick r:id="rId2" action="ppaction://hlinkfile"/>
                        </a:rPr>
                        <a:t>свидетельство</a:t>
                      </a:r>
                      <a:endParaRPr lang="ru-RU" sz="1400" b="1" cap="none" spc="0" dirty="0" smtClean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effectLst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38985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Курсы  повышения</a:t>
                      </a:r>
                      <a:r>
                        <a:rPr lang="ru-RU" sz="1400" baseline="0" dirty="0" smtClean="0"/>
                        <a:t> квалификации  для участников областного этапа конкурса «Педагог года УДОДМ»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2016г.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  <a:hlinkClick r:id="rId3" action="ppaction://hlinkfile"/>
                        </a:rPr>
                        <a:t>свидетельство</a:t>
                      </a:r>
                      <a:endParaRPr lang="ru-RU" sz="1400" b="1" cap="none" spc="0" dirty="0" smtClean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effectLst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38985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6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Обучающий курс «Разработка  и экспертиза инновационного проекта»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2017г.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solidFill>
                            <a:schemeClr val="tx1"/>
                          </a:solidFill>
                          <a:effectLst/>
                          <a:hlinkClick r:id="rId4" action="ppaction://hlinkfile"/>
                        </a:rPr>
                        <a:t>справка об обучении</a:t>
                      </a:r>
                      <a:endParaRPr lang="ru-RU" sz="1400" b="1" cap="none" spc="0" dirty="0" smtClean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38985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Руководитель</a:t>
                      </a:r>
                      <a:r>
                        <a:rPr lang="ru-RU" sz="1400" baseline="0" dirty="0" smtClean="0"/>
                        <a:t> МО педагогов дополнительного образования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2017-2018гг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План</a:t>
                      </a:r>
                      <a:r>
                        <a:rPr lang="ru-RU" sz="1400" baseline="0" dirty="0" smtClean="0"/>
                        <a:t> МО</a:t>
                      </a:r>
                      <a:endParaRPr lang="ru-RU" sz="14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/>
                    </a:p>
                  </a:txBody>
                  <a:tcPr/>
                </a:tc>
              </a:tr>
              <a:tr h="7176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8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Практический семинар «Информационная и </a:t>
                      </a:r>
                      <a:r>
                        <a:rPr lang="ru-RU" sz="1400" dirty="0" err="1" smtClean="0"/>
                        <a:t>медийная</a:t>
                      </a:r>
                      <a:r>
                        <a:rPr lang="ru-RU" sz="1400" dirty="0" smtClean="0"/>
                        <a:t> грамотность: практики, доступные для государственных учреждений образования» ПУ «Офис продвижения инициатив»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2018г.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Программа семинара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Рисунок 5" descr="11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14290"/>
            <a:ext cx="2714644" cy="162878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s531059_1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00430" y="228600"/>
            <a:ext cx="5335722" cy="1771640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 smtClean="0"/>
              <a:t>Способы методической огранки педагогического опыта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ф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2" y="2786058"/>
            <a:ext cx="5715040" cy="3807646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143240" y="1643050"/>
            <a:ext cx="5715040" cy="2500330"/>
          </a:xfr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1600" b="1" dirty="0" smtClean="0"/>
              <a:t>Научно-методическая деятельность </a:t>
            </a:r>
          </a:p>
          <a:p>
            <a:r>
              <a:rPr lang="ru-RU" sz="1600" dirty="0" smtClean="0"/>
              <a:t>Организация методической деятельности.</a:t>
            </a:r>
          </a:p>
          <a:p>
            <a:r>
              <a:rPr lang="ru-RU" sz="1600" dirty="0" smtClean="0"/>
              <a:t>Обобщение опыта по проблемам развития, воспитания, образования детей.</a:t>
            </a:r>
          </a:p>
          <a:p>
            <a:r>
              <a:rPr lang="ru-RU" sz="1600" dirty="0" smtClean="0"/>
              <a:t>Участие в проведении мастер-классов, круглых столов, семинаров, конференций, открытых занятий и мероприятий.</a:t>
            </a:r>
          </a:p>
          <a:p>
            <a:r>
              <a:rPr lang="ru-RU" sz="1600" dirty="0" smtClean="0"/>
              <a:t>Методическое сопровождение инновационной деятельности.</a:t>
            </a:r>
          </a:p>
          <a:p>
            <a:endParaRPr lang="ru-RU" sz="1600" dirty="0" smtClean="0"/>
          </a:p>
          <a:p>
            <a:endParaRPr lang="ru-RU" sz="1600" dirty="0" smtClean="0"/>
          </a:p>
        </p:txBody>
      </p:sp>
      <p:pic>
        <p:nvPicPr>
          <p:cNvPr id="6" name="Рисунок 5" descr="Grafit-i-Almaz1.jpg"/>
          <p:cNvPicPr>
            <a:picLocks noChangeAspect="1"/>
          </p:cNvPicPr>
          <p:nvPr/>
        </p:nvPicPr>
        <p:blipFill>
          <a:blip r:embed="rId4"/>
          <a:srcRect t="21574" b="12828"/>
          <a:stretch>
            <a:fillRect/>
          </a:stretch>
        </p:blipFill>
        <p:spPr>
          <a:xfrm>
            <a:off x="142844" y="142852"/>
            <a:ext cx="3429024" cy="13752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214678" y="142852"/>
            <a:ext cx="5786478" cy="844700"/>
          </a:xfrm>
        </p:spPr>
        <p:txBody>
          <a:bodyPr>
            <a:noAutofit/>
          </a:bodyPr>
          <a:lstStyle/>
          <a:p>
            <a:r>
              <a:rPr lang="ru-RU" sz="3000" dirty="0" smtClean="0"/>
              <a:t>Организация научно-методической деятельности</a:t>
            </a:r>
            <a:endParaRPr lang="ru-RU" sz="3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ru-RU" sz="1800" dirty="0" smtClean="0"/>
              <a:t>Структурная </a:t>
            </a:r>
            <a:r>
              <a:rPr lang="ru-RU" sz="1800" b="1" dirty="0" smtClean="0">
                <a:ln w="10541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hlinkClick r:id="rId2" action="ppaction://hlinkfile"/>
              </a:rPr>
              <a:t>модель</a:t>
            </a:r>
            <a:r>
              <a:rPr lang="ru-RU" sz="1800" dirty="0" smtClean="0"/>
              <a:t> методической работы в 2017-2018 </a:t>
            </a:r>
            <a:r>
              <a:rPr lang="ru-RU" sz="1800" dirty="0" err="1" smtClean="0"/>
              <a:t>уч.г</a:t>
            </a:r>
            <a:r>
              <a:rPr lang="ru-RU" sz="1800" dirty="0" smtClean="0"/>
              <a:t>.</a:t>
            </a:r>
          </a:p>
          <a:p>
            <a: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hlinkClick r:id="rId3" action="ppaction://hlinkfile"/>
              </a:rPr>
              <a:t>Положение</a:t>
            </a:r>
            <a:r>
              <a:rPr lang="ru-RU" sz="1800" dirty="0" smtClean="0"/>
              <a:t> об учебно-методическом кабинете государственного учреждения образования «</a:t>
            </a:r>
            <a:r>
              <a:rPr lang="ru-RU" sz="1800" dirty="0" err="1" smtClean="0"/>
              <a:t>Новогрудский</a:t>
            </a:r>
            <a:r>
              <a:rPr lang="ru-RU" sz="1800" dirty="0" smtClean="0"/>
              <a:t> районный центр творчества детей и молодёжи».</a:t>
            </a:r>
          </a:p>
          <a:p>
            <a: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hlinkClick r:id="rId4" action="ppaction://hlinkfile"/>
              </a:rPr>
              <a:t>План</a:t>
            </a:r>
            <a:r>
              <a:rPr lang="ru-RU" sz="1800" dirty="0" smtClean="0"/>
              <a:t> работы методического кабинета на 2017/2018 </a:t>
            </a:r>
            <a:r>
              <a:rPr lang="ru-RU" sz="1800" dirty="0" err="1" smtClean="0"/>
              <a:t>уч.г</a:t>
            </a:r>
            <a:r>
              <a:rPr lang="ru-RU" sz="1800" dirty="0" smtClean="0"/>
              <a:t>.</a:t>
            </a:r>
          </a:p>
          <a:p>
            <a: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hlinkClick r:id="rId5" action="ppaction://hlinkfile"/>
              </a:rPr>
              <a:t>План</a:t>
            </a:r>
            <a:r>
              <a:rPr lang="ru-RU" sz="1800" dirty="0" smtClean="0"/>
              <a:t> работы школы методиста на 2017/2018 </a:t>
            </a:r>
            <a:r>
              <a:rPr lang="ru-RU" sz="1800" dirty="0" err="1" smtClean="0"/>
              <a:t>уч.г</a:t>
            </a:r>
            <a:r>
              <a:rPr lang="ru-RU" sz="1800" dirty="0" smtClean="0"/>
              <a:t>.</a:t>
            </a:r>
          </a:p>
          <a:p>
            <a: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hlinkClick r:id="rId6" action="ppaction://hlinkfile"/>
              </a:rPr>
              <a:t>Анализ</a:t>
            </a:r>
            <a: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1800" dirty="0" smtClean="0"/>
              <a:t>качества и содержания методической работы в </a:t>
            </a:r>
            <a:r>
              <a:rPr lang="ru-RU" sz="1800" dirty="0" err="1" smtClean="0"/>
              <a:t>Новогрудском</a:t>
            </a:r>
            <a:r>
              <a:rPr lang="ru-RU" sz="1800" dirty="0" smtClean="0"/>
              <a:t> районном </a:t>
            </a:r>
            <a:r>
              <a:rPr lang="ru-RU" sz="1800" dirty="0" err="1" smtClean="0"/>
              <a:t>ЦТДиМ</a:t>
            </a:r>
            <a:r>
              <a:rPr lang="ru-RU" sz="1800" dirty="0" smtClean="0"/>
              <a:t> за  2017/2018 </a:t>
            </a:r>
            <a:r>
              <a:rPr lang="ru-RU" sz="1800" dirty="0" err="1" smtClean="0"/>
              <a:t>уч.г</a:t>
            </a:r>
            <a:r>
              <a:rPr lang="ru-RU" sz="1800" dirty="0" smtClean="0"/>
              <a:t>.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1800" dirty="0" smtClean="0"/>
              <a:t>Руководство методическим объединением педагогов дополнительного образования.</a:t>
            </a:r>
          </a:p>
          <a:p>
            <a:r>
              <a:rPr lang="ru-RU" sz="1800" dirty="0" smtClean="0"/>
              <a:t>Руководство методическим советом УДОДМ.</a:t>
            </a:r>
          </a:p>
          <a:p>
            <a:pPr algn="ctr">
              <a:buNone/>
            </a:pPr>
            <a:r>
              <a:rPr lang="ru-RU" sz="2400" dirty="0" smtClean="0"/>
              <a:t>За 2016-2018г.г.</a:t>
            </a:r>
            <a:endParaRPr lang="ru-RU" sz="1800" dirty="0" smtClean="0"/>
          </a:p>
          <a:p>
            <a:r>
              <a:rPr lang="ru-RU" sz="1800" dirty="0" smtClean="0"/>
              <a:t>Проведён анализ и </a:t>
            </a:r>
            <a:r>
              <a:rPr lang="ru-RU" sz="1800" b="1" dirty="0" smtClean="0"/>
              <a:t>37</a:t>
            </a:r>
            <a:r>
              <a:rPr lang="ru-RU" sz="1800" dirty="0" smtClean="0"/>
              <a:t> программ объединений по интересам, разработанных на основе типовых.</a:t>
            </a:r>
          </a:p>
          <a:p>
            <a:r>
              <a:rPr lang="ru-RU" sz="1800" dirty="0" smtClean="0"/>
              <a:t>Составлен электронный банк программ объединений по интересам, разработанных на основе типовых.</a:t>
            </a:r>
          </a:p>
          <a:p>
            <a:r>
              <a:rPr lang="ru-RU" sz="1800" dirty="0" smtClean="0"/>
              <a:t>Обобщён  опыт работы педагогов учреждения по профориентации детей и молодёжи «Дополнительное образование – путь к профессии»</a:t>
            </a:r>
          </a:p>
          <a:p>
            <a:endParaRPr lang="ru-RU" dirty="0"/>
          </a:p>
        </p:txBody>
      </p:sp>
      <p:pic>
        <p:nvPicPr>
          <p:cNvPr id="5" name="Рисунок 4" descr="Grafit-i-Almaz1.jpg"/>
          <p:cNvPicPr>
            <a:picLocks noChangeAspect="1"/>
          </p:cNvPicPr>
          <p:nvPr/>
        </p:nvPicPr>
        <p:blipFill>
          <a:blip r:embed="rId7"/>
          <a:srcRect t="21574" b="12828"/>
          <a:stretch>
            <a:fillRect/>
          </a:stretch>
        </p:blipFill>
        <p:spPr>
          <a:xfrm>
            <a:off x="142844" y="142852"/>
            <a:ext cx="3429024" cy="13752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14678" y="142852"/>
            <a:ext cx="5929322" cy="1214446"/>
          </a:xfrm>
        </p:spPr>
        <p:txBody>
          <a:bodyPr>
            <a:noAutofit/>
          </a:bodyPr>
          <a:lstStyle/>
          <a:p>
            <a:r>
              <a:rPr lang="ru-RU" sz="3000" dirty="0" smtClean="0"/>
              <a:t>Обобщение опыта по проблемам дополнительного образования</a:t>
            </a:r>
            <a:endParaRPr lang="ru-RU" sz="3000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42844" y="1285860"/>
          <a:ext cx="8858312" cy="535497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02632"/>
                <a:gridCol w="862814"/>
                <a:gridCol w="3592338"/>
                <a:gridCol w="4000528"/>
              </a:tblGrid>
              <a:tr h="428628"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Год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Название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Содержание опыта</a:t>
                      </a:r>
                      <a:endParaRPr lang="ru-RU" dirty="0"/>
                    </a:p>
                  </a:txBody>
                  <a:tcPr/>
                </a:tc>
              </a:tr>
              <a:tr h="666754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2016г.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«Положение детей </a:t>
                      </a:r>
                      <a:r>
                        <a:rPr lang="ru-RU" dirty="0" err="1" smtClean="0"/>
                        <a:t>г.Новогрудка</a:t>
                      </a:r>
                      <a:r>
                        <a:rPr lang="ru-RU" dirty="0" smtClean="0"/>
                        <a:t>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Реализация</a:t>
                      </a:r>
                      <a:r>
                        <a:rPr lang="ru-RU" baseline="0" dirty="0" smtClean="0"/>
                        <a:t> инициативы ЮНИСЕФ «Город, дружественный детям»</a:t>
                      </a:r>
                      <a:endParaRPr lang="ru-RU" dirty="0"/>
                    </a:p>
                  </a:txBody>
                  <a:tcPr/>
                </a:tc>
              </a:tr>
              <a:tr h="666754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2017г.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«Дополнительное образование – </a:t>
                      </a:r>
                      <a:r>
                        <a:rPr lang="ru-RU" sz="1800" b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  <a:hlinkClick r:id="rId2" action="ppaction://hlinkfile"/>
                        </a:rPr>
                        <a:t>путь к профессии</a:t>
                      </a:r>
                      <a:r>
                        <a:rPr lang="ru-RU" sz="1800" dirty="0" smtClean="0"/>
                        <a:t>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Профориентация детей и молодёжи в УДОДМ</a:t>
                      </a:r>
                      <a:endParaRPr lang="ru-RU" dirty="0"/>
                    </a:p>
                  </a:txBody>
                  <a:tcPr/>
                </a:tc>
              </a:tr>
              <a:tr h="666754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2017г.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e-BY" sz="1800" dirty="0" smtClean="0"/>
                        <a:t>Использование воспитательного потенциала народной культуры на занятиях объединения по интересам «</a:t>
                      </a:r>
                      <a:r>
                        <a:rPr lang="be-BY" sz="1800" b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  <a:hlinkClick r:id="rId3" action="ppaction://hlinkfile"/>
                        </a:rPr>
                        <a:t>Народная керамика</a:t>
                      </a:r>
                      <a:r>
                        <a:rPr lang="be-BY" sz="1800" b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</a:rPr>
                        <a:t>»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be-BY" sz="1800" kern="1200" dirty="0" smtClean="0"/>
                        <a:t>Использование воспитательного потенциала народной культуры на занятиях объединений по интересам художественного профиля.</a:t>
                      </a:r>
                      <a:endParaRPr lang="ru-RU" b="0" dirty="0"/>
                    </a:p>
                  </a:txBody>
                  <a:tcPr/>
                </a:tc>
              </a:tr>
              <a:tr h="666754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2017г.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«Весёлая </a:t>
                      </a:r>
                      <a:r>
                        <a:rPr lang="ru-RU" b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  <a:hlinkClick r:id="rId4" action="ppaction://hlinkfile"/>
                        </a:rPr>
                        <a:t>суббота</a:t>
                      </a:r>
                      <a:r>
                        <a:rPr lang="ru-RU" dirty="0" smtClean="0"/>
                        <a:t> в 5</a:t>
                      </a:r>
                      <a:r>
                        <a:rPr lang="en-US" dirty="0" smtClean="0"/>
                        <a:t>D</a:t>
                      </a:r>
                      <a:r>
                        <a:rPr lang="en-US" baseline="0" dirty="0" smtClean="0"/>
                        <a:t> </a:t>
                      </a:r>
                      <a:r>
                        <a:rPr lang="ru-RU" baseline="0" dirty="0" smtClean="0"/>
                        <a:t>формате: город для детей</a:t>
                      </a:r>
                      <a:r>
                        <a:rPr lang="ru-RU" dirty="0" smtClean="0"/>
                        <a:t>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Организация шестого школьного дня в УДОДМ.</a:t>
                      </a:r>
                      <a:endParaRPr lang="ru-RU" dirty="0"/>
                    </a:p>
                  </a:txBody>
                  <a:tcPr/>
                </a:tc>
              </a:tr>
              <a:tr h="666754"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2018г.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Электронное </a:t>
                      </a:r>
                      <a:r>
                        <a:rPr lang="ru-RU" dirty="0" err="1" smtClean="0"/>
                        <a:t>портфолио</a:t>
                      </a:r>
                      <a:r>
                        <a:rPr lang="ru-RU" dirty="0" smtClean="0"/>
                        <a:t> Молодёжного парламента.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Деятельность</a:t>
                      </a:r>
                      <a:r>
                        <a:rPr lang="ru-RU" baseline="0" dirty="0" smtClean="0"/>
                        <a:t> Молодёжного парламента </a:t>
                      </a:r>
                      <a:r>
                        <a:rPr lang="ru-RU" dirty="0" smtClean="0"/>
                        <a:t>при </a:t>
                      </a:r>
                      <a:r>
                        <a:rPr lang="ru-RU" dirty="0" err="1" smtClean="0"/>
                        <a:t>Новогрудском</a:t>
                      </a:r>
                      <a:r>
                        <a:rPr lang="ru-RU" dirty="0" smtClean="0"/>
                        <a:t> районном Совете депутатов за 2012-2017г.г.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Рисунок 3" descr="Grafit-i-Almaz1.jpg"/>
          <p:cNvPicPr>
            <a:picLocks noChangeAspect="1"/>
          </p:cNvPicPr>
          <p:nvPr/>
        </p:nvPicPr>
        <p:blipFill>
          <a:blip r:embed="rId5"/>
          <a:srcRect t="21574" b="12828"/>
          <a:stretch>
            <a:fillRect/>
          </a:stretch>
        </p:blipFill>
        <p:spPr>
          <a:xfrm>
            <a:off x="0" y="142852"/>
            <a:ext cx="3250907" cy="13038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143240" y="142852"/>
            <a:ext cx="5715040" cy="1071570"/>
          </a:xfrm>
        </p:spPr>
        <p:txBody>
          <a:bodyPr>
            <a:noAutofit/>
          </a:bodyPr>
          <a:lstStyle/>
          <a:p>
            <a:r>
              <a:rPr lang="ru-RU" sz="2400" dirty="0" smtClean="0"/>
              <a:t>Участие в проведении, круглых столов, семинаров, конференций, мастер-классов</a:t>
            </a:r>
            <a:endParaRPr lang="ru-RU" sz="2400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14282" y="1357298"/>
          <a:ext cx="8715437" cy="51816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69298"/>
                <a:gridCol w="988024"/>
                <a:gridCol w="5357850"/>
                <a:gridCol w="2000265"/>
              </a:tblGrid>
              <a:tr h="529586">
                <a:tc>
                  <a:txBody>
                    <a:bodyPr/>
                    <a:lstStyle/>
                    <a:p>
                      <a:r>
                        <a:rPr lang="ru-RU" cap="none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Время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cap="none" dirty="0" smtClean="0"/>
                        <a:t>Название мероприятия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Форма участия</a:t>
                      </a:r>
                      <a:endParaRPr lang="ru-RU" dirty="0"/>
                    </a:p>
                  </a:txBody>
                  <a:tcPr/>
                </a:tc>
              </a:tr>
              <a:tr h="161545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cap="none" dirty="0" smtClean="0"/>
                        <a:t>Март 2017г.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cap="none" dirty="0" smtClean="0"/>
                        <a:t>Семинар- практикум разработчиков инновационного проекта «Внедрение модели формирования культуры пользователя Интернет-ресурсами для этичного общения подростков в социальных сетях» (г.Гродно).</a:t>
                      </a:r>
                      <a:endParaRPr lang="ru-RU" sz="1800" b="0" cap="non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cap="none" dirty="0" smtClean="0"/>
                        <a:t>Участие в заседании творческой группы </a:t>
                      </a:r>
                      <a:endParaRPr lang="ru-RU" dirty="0"/>
                    </a:p>
                  </a:txBody>
                  <a:tcPr/>
                </a:tc>
              </a:tr>
              <a:tr h="1235412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Ноябрь 2017г.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/>
                        <a:t>Научно-практическая </a:t>
                      </a:r>
                      <a:r>
                        <a:rPr kumimoji="0" lang="ru-RU" sz="1800" b="1" kern="1200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  <a:hlinkClick r:id="rId2" action="ppaction://hlinkpres?slideindex=1&amp;slidetitle="/>
                        </a:rPr>
                        <a:t>конференция </a:t>
                      </a:r>
                      <a:r>
                        <a:rPr kumimoji="0" lang="ru-RU" sz="1800" kern="1200" dirty="0" smtClean="0"/>
                        <a:t>«Дополнительное образование как один из факторов формирования нравственной культуры учащихся» (г.Гродно)</a:t>
                      </a:r>
                      <a:endParaRPr kumimoji="0" lang="ru-RU" sz="18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  <a:hlinkClick r:id="rId3" action="ppaction://hlinkfile"/>
                        </a:rPr>
                        <a:t>Выступление </a:t>
                      </a:r>
                      <a:r>
                        <a:rPr lang="ru-RU" dirty="0" smtClean="0"/>
                        <a:t>«</a:t>
                      </a:r>
                      <a:r>
                        <a:rPr kumimoji="0" lang="ru-RU" sz="1800" kern="1200" dirty="0" smtClean="0"/>
                        <a:t>Содружество в творчестве: педагоги, родители, дети»</a:t>
                      </a:r>
                      <a:endParaRPr lang="ru-RU" dirty="0"/>
                    </a:p>
                  </a:txBody>
                  <a:tcPr/>
                </a:tc>
              </a:tr>
              <a:tr h="1059326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Март</a:t>
                      </a:r>
                      <a:r>
                        <a:rPr lang="ru-RU" baseline="0" dirty="0" smtClean="0"/>
                        <a:t> 2018г.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/>
                        <a:t>Семинар для участников</a:t>
                      </a:r>
                      <a:r>
                        <a:rPr kumimoji="0" lang="ru-RU" sz="1800" kern="1200" baseline="0" dirty="0" smtClean="0"/>
                        <a:t> инновационного проекта</a:t>
                      </a:r>
                      <a:r>
                        <a:rPr kumimoji="0" lang="ru-RU" sz="1800" kern="1200" dirty="0" smtClean="0"/>
                        <a:t> «Роль реальных и виртуальных «гостиных» в организации этической коммуникации посредством сайта «</a:t>
                      </a:r>
                      <a:r>
                        <a:rPr kumimoji="0" lang="ru-RU" sz="1800" kern="1200" dirty="0" err="1" smtClean="0"/>
                        <a:t>КомпаниЯ</a:t>
                      </a:r>
                      <a:r>
                        <a:rPr kumimoji="0" lang="ru-RU" sz="1800" kern="1200" dirty="0" smtClean="0"/>
                        <a:t>» (г.Ошмяны)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/>
                        <a:t>Выступление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Рисунок 3" descr="Grafit-i-Almaz1.jpg"/>
          <p:cNvPicPr>
            <a:picLocks noChangeAspect="1"/>
          </p:cNvPicPr>
          <p:nvPr/>
        </p:nvPicPr>
        <p:blipFill>
          <a:blip r:embed="rId4"/>
          <a:srcRect t="21574" b="12828"/>
          <a:stretch>
            <a:fillRect/>
          </a:stretch>
        </p:blipFill>
        <p:spPr>
          <a:xfrm>
            <a:off x="142844" y="228807"/>
            <a:ext cx="3214710" cy="12893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1115</TotalTime>
  <Words>1201</Words>
  <PresentationFormat>Экран (4:3)</PresentationFormat>
  <Paragraphs>239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Официальная</vt:lpstr>
      <vt:lpstr>Отдел образования спорта и туризма Новогрудского райисполкома Государственное учреждение образования «Новогрудский районный центр творчества детей и молодёжи» </vt:lpstr>
      <vt:lpstr>Заведующий учебно-методическим кабинетом – это мастер ювелирной огранки педагогического опыта</vt:lpstr>
      <vt:lpstr>Автопортрет </vt:lpstr>
      <vt:lpstr>Самоанализ деятельности </vt:lpstr>
      <vt:lpstr> Самообразование и повышение квалификации </vt:lpstr>
      <vt:lpstr>Способы методической огранки педагогического опыта </vt:lpstr>
      <vt:lpstr>Организация научно-методической деятельности</vt:lpstr>
      <vt:lpstr>Обобщение опыта по проблемам дополнительного образования</vt:lpstr>
      <vt:lpstr>Участие в проведении, круглых столов, семинаров, конференций, мастер-классов</vt:lpstr>
      <vt:lpstr>Инструменты мастера педагогической огранки - организация обучения педагогических кадров</vt:lpstr>
      <vt:lpstr>Организация обучения педагогических кадров</vt:lpstr>
      <vt:lpstr>Источник вдохновения – дети и молодёжь</vt:lpstr>
      <vt:lpstr>Слайд 13</vt:lpstr>
      <vt:lpstr>Участие в инновационной деятельности помогает найти уникальный педагогический опыт </vt:lpstr>
      <vt:lpstr>Сияние граней педагогического опыта </vt:lpstr>
      <vt:lpstr>Результативность деятельности</vt:lpstr>
      <vt:lpstr>Приглашаю к сотрудничеству!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Портфолио  Крынская Светлана Вячеславовна</dc:title>
  <dc:creator>Мастер</dc:creator>
  <cp:lastModifiedBy>Мастер</cp:lastModifiedBy>
  <cp:revision>119</cp:revision>
  <dcterms:created xsi:type="dcterms:W3CDTF">2018-04-07T17:33:29Z</dcterms:created>
  <dcterms:modified xsi:type="dcterms:W3CDTF">2018-04-10T14:04:23Z</dcterms:modified>
</cp:coreProperties>
</file>